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76" r:id="rId18"/>
    <p:sldId id="277" r:id="rId19"/>
    <p:sldId id="278" r:id="rId20"/>
    <p:sldId id="303" r:id="rId21"/>
    <p:sldId id="304" r:id="rId22"/>
    <p:sldId id="305" r:id="rId23"/>
    <p:sldId id="306"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9" d="100"/>
          <a:sy n="119" d="100"/>
        </p:scale>
        <p:origin x="-320" y="-96"/>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76830715"/>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0" name="Shape 160"/>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dmlc/xgboos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0" name="Shape 17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7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72" name="Shape 17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endParaRPr/>
          </a:p>
          <a:p>
            <a:pPr>
              <a:lnSpc>
                <a:spcPct val="70000"/>
              </a:lnSpc>
              <a:defRPr sz="4100"/>
            </a:pPr>
            <a:r>
              <a:t>Week 7 - Ensembling with Decision Trees</a:t>
            </a:r>
          </a:p>
          <a:p>
            <a:pPr>
              <a:lnSpc>
                <a:spcPct val="70000"/>
              </a:lnSpc>
              <a:defRPr sz="4100"/>
            </a:pPr>
            <a:r>
              <a:t>Wednesday 4th May 2016</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5" name="Shape 22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6" name="Shape 2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7" name="Shape 2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8" name="Shape 22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29" name="Shape 229"/>
          <p:cNvSpPr>
            <a:spLocks noGrp="1"/>
          </p:cNvSpPr>
          <p:nvPr>
            <p:ph type="title"/>
          </p:nvPr>
        </p:nvSpPr>
        <p:spPr>
          <a:prstGeom prst="rect">
            <a:avLst/>
          </a:prstGeom>
        </p:spPr>
        <p:txBody>
          <a:bodyPr/>
          <a:lstStyle/>
          <a:p>
            <a:r>
              <a:t>DECISION TREES</a:t>
            </a:r>
          </a:p>
        </p:txBody>
      </p:sp>
      <p:sp>
        <p:nvSpPr>
          <p:cNvPr id="230" name="Shape 230"/>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HOW DO WE IMPROVE DECISION TREES ?</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3" name="Shape 2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6" name="Shape 23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37" name="Shape 237"/>
          <p:cNvSpPr>
            <a:spLocks noGrp="1"/>
          </p:cNvSpPr>
          <p:nvPr>
            <p:ph type="title"/>
          </p:nvPr>
        </p:nvSpPr>
        <p:spPr>
          <a:prstGeom prst="rect">
            <a:avLst/>
          </a:prstGeom>
        </p:spPr>
        <p:txBody>
          <a:bodyPr/>
          <a:lstStyle/>
          <a:p>
            <a:r>
              <a:t>DECISION TREES</a:t>
            </a:r>
          </a:p>
        </p:txBody>
      </p:sp>
      <p:pic>
        <p:nvPicPr>
          <p:cNvPr id="238" name="pasted-image.png"/>
          <p:cNvPicPr>
            <a:picLocks noChangeAspect="1"/>
          </p:cNvPicPr>
          <p:nvPr/>
        </p:nvPicPr>
        <p:blipFill>
          <a:blip r:embed="rId2">
            <a:extLst/>
          </a:blip>
          <a:stretch>
            <a:fillRect/>
          </a:stretch>
        </p:blipFill>
        <p:spPr>
          <a:xfrm>
            <a:off x="3414891" y="1325562"/>
            <a:ext cx="2533294" cy="3377725"/>
          </a:xfrm>
          <a:prstGeom prst="rect">
            <a:avLst/>
          </a:prstGeom>
          <a:ln w="25400"/>
        </p:spPr>
      </p:pic>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4" name="Shape 24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45" name="Shape 245"/>
          <p:cNvSpPr>
            <a:spLocks noGrp="1"/>
          </p:cNvSpPr>
          <p:nvPr>
            <p:ph type="title"/>
          </p:nvPr>
        </p:nvSpPr>
        <p:spPr>
          <a:prstGeom prst="rect">
            <a:avLst/>
          </a:prstGeom>
        </p:spPr>
        <p:txBody>
          <a:bodyPr/>
          <a:lstStyle/>
          <a:p>
            <a:r>
              <a:t>DECISION TREES</a:t>
            </a:r>
          </a:p>
        </p:txBody>
      </p:sp>
      <p:pic>
        <p:nvPicPr>
          <p:cNvPr id="246" name="pasted-image.png"/>
          <p:cNvPicPr>
            <a:picLocks noChangeAspect="1"/>
          </p:cNvPicPr>
          <p:nvPr/>
        </p:nvPicPr>
        <p:blipFill>
          <a:blip r:embed="rId2">
            <a:extLst/>
          </a:blip>
          <a:stretch>
            <a:fillRect/>
          </a:stretch>
        </p:blipFill>
        <p:spPr>
          <a:xfrm>
            <a:off x="5103991" y="1209450"/>
            <a:ext cx="2533294" cy="3377725"/>
          </a:xfrm>
          <a:prstGeom prst="rect">
            <a:avLst/>
          </a:prstGeom>
          <a:ln w="25400"/>
        </p:spPr>
      </p:pic>
      <p:pic>
        <p:nvPicPr>
          <p:cNvPr id="247"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png"/>
          <p:cNvPicPr>
            <a:picLocks noChangeAspect="1"/>
          </p:cNvPicPr>
          <p:nvPr/>
        </p:nvPicPr>
        <p:blipFill>
          <a:blip r:embed="rId2">
            <a:extLst/>
          </a:blip>
          <a:stretch>
            <a:fillRect/>
          </a:stretch>
        </p:blipFill>
        <p:spPr>
          <a:xfrm>
            <a:off x="7342187" y="3949700"/>
            <a:ext cx="3289301" cy="2463800"/>
          </a:xfrm>
          <a:prstGeom prst="rect">
            <a:avLst/>
          </a:prstGeom>
          <a:ln w="25400"/>
        </p:spPr>
      </p:pic>
      <p:sp>
        <p:nvSpPr>
          <p:cNvPr id="250" name="Shape 2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5" name="Shape 255"/>
          <p:cNvSpPr>
            <a:spLocks noGrp="1"/>
          </p:cNvSpPr>
          <p:nvPr>
            <p:ph type="title"/>
          </p:nvPr>
        </p:nvSpPr>
        <p:spPr>
          <a:prstGeom prst="rect">
            <a:avLst/>
          </a:prstGeom>
        </p:spPr>
        <p:txBody>
          <a:bodyPr/>
          <a:lstStyle/>
          <a:p>
            <a:r>
              <a:t>DECISION TREES</a:t>
            </a:r>
          </a:p>
        </p:txBody>
      </p:sp>
      <p:pic>
        <p:nvPicPr>
          <p:cNvPr id="256" name="pasted-image.png"/>
          <p:cNvPicPr>
            <a:picLocks noChangeAspect="1"/>
          </p:cNvPicPr>
          <p:nvPr/>
        </p:nvPicPr>
        <p:blipFill>
          <a:blip r:embed="rId3">
            <a:extLst/>
          </a:blip>
          <a:stretch>
            <a:fillRect/>
          </a:stretch>
        </p:blipFill>
        <p:spPr>
          <a:xfrm>
            <a:off x="373237" y="1209450"/>
            <a:ext cx="4503632" cy="3377725"/>
          </a:xfrm>
          <a:prstGeom prst="rect">
            <a:avLst/>
          </a:prstGeom>
          <a:ln w="25400"/>
        </p:spPr>
      </p:pic>
      <p:pic>
        <p:nvPicPr>
          <p:cNvPr id="257" name="pasted-image.png"/>
          <p:cNvPicPr>
            <a:picLocks noChangeAspect="1"/>
          </p:cNvPicPr>
          <p:nvPr/>
        </p:nvPicPr>
        <p:blipFill>
          <a:blip r:embed="rId4">
            <a:extLst/>
          </a:blip>
          <a:stretch>
            <a:fillRect/>
          </a:stretch>
        </p:blipFill>
        <p:spPr>
          <a:xfrm>
            <a:off x="373419" y="3131873"/>
            <a:ext cx="1606006" cy="2141340"/>
          </a:xfrm>
          <a:prstGeom prst="rect">
            <a:avLst/>
          </a:prstGeom>
          <a:ln w="25400"/>
        </p:spPr>
      </p:pic>
      <p:pic>
        <p:nvPicPr>
          <p:cNvPr id="258" name="pasted-image.png"/>
          <p:cNvPicPr>
            <a:picLocks noChangeAspect="1"/>
          </p:cNvPicPr>
          <p:nvPr/>
        </p:nvPicPr>
        <p:blipFill>
          <a:blip r:embed="rId5">
            <a:extLst/>
          </a:blip>
          <a:stretch>
            <a:fillRect/>
          </a:stretch>
        </p:blipFill>
        <p:spPr>
          <a:xfrm>
            <a:off x="7227971" y="1205342"/>
            <a:ext cx="2222501" cy="3276601"/>
          </a:xfrm>
          <a:prstGeom prst="rect">
            <a:avLst/>
          </a:prstGeom>
          <a:ln w="25400"/>
        </p:spPr>
      </p:pic>
      <p:pic>
        <p:nvPicPr>
          <p:cNvPr id="259" name="pasted-image.png"/>
          <p:cNvPicPr>
            <a:picLocks noChangeAspect="1"/>
          </p:cNvPicPr>
          <p:nvPr/>
        </p:nvPicPr>
        <p:blipFill>
          <a:blip r:embed="rId6">
            <a:extLst/>
          </a:blip>
          <a:stretch>
            <a:fillRect/>
          </a:stretch>
        </p:blipFill>
        <p:spPr>
          <a:xfrm>
            <a:off x="3109813" y="2272142"/>
            <a:ext cx="2590801" cy="3048001"/>
          </a:xfrm>
          <a:prstGeom prst="rect">
            <a:avLst/>
          </a:prstGeom>
          <a:ln w="25400"/>
        </p:spPr>
      </p:pic>
      <p:pic>
        <p:nvPicPr>
          <p:cNvPr id="260" name="pasted-image.png"/>
          <p:cNvPicPr>
            <a:picLocks noChangeAspect="1"/>
          </p:cNvPicPr>
          <p:nvPr/>
        </p:nvPicPr>
        <p:blipFill>
          <a:blip r:embed="rId7">
            <a:extLst/>
          </a:blip>
          <a:stretch>
            <a:fillRect/>
          </a:stretch>
        </p:blipFill>
        <p:spPr>
          <a:xfrm>
            <a:off x="1535013" y="2151492"/>
            <a:ext cx="2463801" cy="3289301"/>
          </a:xfrm>
          <a:prstGeom prst="rect">
            <a:avLst/>
          </a:prstGeom>
          <a:ln w="25400"/>
        </p:spPr>
      </p:pic>
      <p:pic>
        <p:nvPicPr>
          <p:cNvPr id="261" name="pasted-image.png"/>
          <p:cNvPicPr>
            <a:picLocks noChangeAspect="1"/>
          </p:cNvPicPr>
          <p:nvPr/>
        </p:nvPicPr>
        <p:blipFill>
          <a:blip r:embed="rId8">
            <a:extLst/>
          </a:blip>
          <a:stretch>
            <a:fillRect/>
          </a:stretch>
        </p:blipFill>
        <p:spPr>
          <a:xfrm>
            <a:off x="5592663" y="2456292"/>
            <a:ext cx="2857501" cy="2857501"/>
          </a:xfrm>
          <a:prstGeom prst="rect">
            <a:avLst/>
          </a:prstGeom>
          <a:ln w="25400"/>
        </p:spPr>
      </p:pic>
      <p:pic>
        <p:nvPicPr>
          <p:cNvPr id="262" name="pasted-image.png"/>
          <p:cNvPicPr>
            <a:picLocks noChangeAspect="1"/>
          </p:cNvPicPr>
          <p:nvPr/>
        </p:nvPicPr>
        <p:blipFill>
          <a:blip r:embed="rId9">
            <a:extLst/>
          </a:blip>
          <a:stretch>
            <a:fillRect/>
          </a:stretch>
        </p:blipFill>
        <p:spPr>
          <a:xfrm>
            <a:off x="4697591" y="1209450"/>
            <a:ext cx="2533294" cy="3377725"/>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BAGGING</a:t>
            </a: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1" name="Shape 30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302" name="Shape 302"/>
          <p:cNvSpPr>
            <a:spLocks noGrp="1"/>
          </p:cNvSpPr>
          <p:nvPr>
            <p:ph type="title"/>
          </p:nvPr>
        </p:nvSpPr>
        <p:spPr>
          <a:prstGeom prst="rect">
            <a:avLst/>
          </a:prstGeom>
        </p:spPr>
        <p:txBody>
          <a:bodyPr/>
          <a:lstStyle/>
          <a:p>
            <a:r>
              <a:t>BOOTSTRAP &amp; BAGGING</a:t>
            </a:r>
          </a:p>
        </p:txBody>
      </p:sp>
      <p:sp>
        <p:nvSpPr>
          <p:cNvPr id="303" name="Shape 303"/>
          <p:cNvSpPr>
            <a:spLocks noGrp="1"/>
          </p:cNvSpPr>
          <p:nvPr>
            <p:ph type="body" idx="1"/>
          </p:nvPr>
        </p:nvSpPr>
        <p:spPr>
          <a:prstGeom prst="rect">
            <a:avLst/>
          </a:prstGeom>
        </p:spPr>
        <p:txBody>
          <a:bodyPr/>
          <a:lstStyle/>
          <a:p>
            <a:pPr>
              <a:spcBef>
                <a:spcPts val="1200"/>
              </a:spcBef>
            </a:pPr>
            <a:r>
              <a:t>Bootstrapped Aggregation = Bagging</a:t>
            </a:r>
          </a:p>
          <a:p>
            <a:pPr>
              <a:spcBef>
                <a:spcPts val="1200"/>
              </a:spcBef>
            </a:pPr>
            <a:r>
              <a:t>The bootstrap is a statistical technique that is used to quantify the uncertainty of a model</a:t>
            </a:r>
          </a:p>
          <a:p>
            <a:pPr>
              <a:spcBef>
                <a:spcPts val="1200"/>
              </a:spcBef>
            </a:pPr>
            <a:r>
              <a:t>Bootstrap samples are simply random samples with replacement</a:t>
            </a: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hape 3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8" name="Shape 3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9" name="Shape 309"/>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310" name="Shape 310"/>
          <p:cNvSpPr>
            <a:spLocks noGrp="1"/>
          </p:cNvSpPr>
          <p:nvPr>
            <p:ph type="title"/>
          </p:nvPr>
        </p:nvSpPr>
        <p:spPr>
          <a:prstGeom prst="rect">
            <a:avLst/>
          </a:prstGeom>
        </p:spPr>
        <p:txBody>
          <a:bodyPr/>
          <a:lstStyle/>
          <a:p>
            <a:r>
              <a:t>BAGGING</a:t>
            </a:r>
          </a:p>
        </p:txBody>
      </p:sp>
      <p:sp>
        <p:nvSpPr>
          <p:cNvPr id="311" name="Shape 311"/>
          <p:cNvSpPr>
            <a:spLocks noGrp="1"/>
          </p:cNvSpPr>
          <p:nvPr>
            <p:ph type="body" idx="1"/>
          </p:nvPr>
        </p:nvSpPr>
        <p:spPr>
          <a:prstGeom prst="rect">
            <a:avLst/>
          </a:prstGeom>
        </p:spPr>
        <p:txBody>
          <a:bodyPr/>
          <a:lstStyle/>
          <a:p>
            <a:pPr marL="0" indent="0">
              <a:spcBef>
                <a:spcPts val="1200"/>
              </a:spcBef>
              <a:buSzTx/>
              <a:buFontTx/>
              <a:buNone/>
            </a:pPr>
            <a:r>
              <a:t>What is the bagging process?</a:t>
            </a:r>
          </a:p>
          <a:p>
            <a:pPr marL="0" indent="0">
              <a:spcBef>
                <a:spcPts val="1200"/>
              </a:spcBef>
              <a:buSzTx/>
              <a:buFontTx/>
              <a:buNone/>
            </a:pPr>
            <a:endParaRPr/>
          </a:p>
          <a:p>
            <a:pPr marL="352777" indent="-352777">
              <a:spcBef>
                <a:spcPts val="1200"/>
              </a:spcBef>
              <a:buSzPct val="100000"/>
              <a:buFontTx/>
              <a:buAutoNum type="arabicPeriod"/>
            </a:pPr>
            <a:r>
              <a:t>Take repeated bootstrap samples (random samples with replacement) from the training data set</a:t>
            </a:r>
          </a:p>
          <a:p>
            <a:pPr marL="352777" indent="-352777">
              <a:spcBef>
                <a:spcPts val="1200"/>
              </a:spcBef>
              <a:buSzPct val="100000"/>
              <a:buFontTx/>
              <a:buAutoNum type="arabicPeriod"/>
            </a:pPr>
            <a:r>
              <a:t>Train our method on each bootstrapped training set and make predictions</a:t>
            </a:r>
          </a:p>
          <a:p>
            <a:pPr marL="352777" indent="-352777">
              <a:spcBef>
                <a:spcPts val="1200"/>
              </a:spcBef>
              <a:buSzPct val="100000"/>
              <a:buFontTx/>
              <a:buAutoNum type="arabicPeriod"/>
            </a:pPr>
            <a:r>
              <a:t>Average the predictions</a:t>
            </a: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Shape 3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6" name="Shape 3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7" name="Shape 31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318" name="Shape 318"/>
          <p:cNvSpPr>
            <a:spLocks noGrp="1"/>
          </p:cNvSpPr>
          <p:nvPr>
            <p:ph type="title"/>
          </p:nvPr>
        </p:nvSpPr>
        <p:spPr>
          <a:prstGeom prst="rect">
            <a:avLst/>
          </a:prstGeom>
        </p:spPr>
        <p:txBody>
          <a:bodyPr/>
          <a:lstStyle/>
          <a:p>
            <a:r>
              <a:t>BAGGING</a:t>
            </a:r>
          </a:p>
        </p:txBody>
      </p:sp>
      <p:sp>
        <p:nvSpPr>
          <p:cNvPr id="319" name="Shape 319"/>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This increases predictive accuracy by reducing the variance, similar to how cross-validation reduces the variance associated with the test set approach (for estimating out-of-sample error) by splitting many times an averaging the results.</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hape 3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4" name="Shape 3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5" name="Shape 32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326" name="Shape 326"/>
          <p:cNvSpPr>
            <a:spLocks noGrp="1"/>
          </p:cNvSpPr>
          <p:nvPr>
            <p:ph type="title"/>
          </p:nvPr>
        </p:nvSpPr>
        <p:spPr>
          <a:prstGeom prst="rect">
            <a:avLst/>
          </a:prstGeom>
        </p:spPr>
        <p:txBody>
          <a:bodyPr/>
          <a:lstStyle/>
          <a:p>
            <a:r>
              <a:t>BAGGING</a:t>
            </a:r>
          </a:p>
        </p:txBody>
      </p:sp>
      <p:sp>
        <p:nvSpPr>
          <p:cNvPr id="327" name="Shape 327"/>
          <p:cNvSpPr>
            <a:spLocks noGrp="1"/>
          </p:cNvSpPr>
          <p:nvPr>
            <p:ph type="body" idx="1"/>
          </p:nvPr>
        </p:nvSpPr>
        <p:spPr>
          <a:prstGeom prst="rect">
            <a:avLst/>
          </a:prstGeom>
        </p:spPr>
        <p:txBody>
          <a:bodyPr/>
          <a:lstStyle/>
          <a:p>
            <a:pPr marL="0" indent="0">
              <a:spcBef>
                <a:spcPts val="1200"/>
              </a:spcBef>
              <a:buSzTx/>
              <a:buFontTx/>
              <a:buNone/>
            </a:pPr>
            <a:r>
              <a:t>Specifically to Decision Trees</a:t>
            </a:r>
          </a:p>
          <a:p>
            <a:pPr marL="0" indent="0">
              <a:spcBef>
                <a:spcPts val="1200"/>
              </a:spcBef>
              <a:buSzTx/>
              <a:buFontTx/>
              <a:buNone/>
            </a:pPr>
            <a:endParaRPr/>
          </a:p>
          <a:p>
            <a:pPr marL="352777" indent="-352777">
              <a:spcBef>
                <a:spcPts val="1200"/>
              </a:spcBef>
              <a:buSzPct val="100000"/>
              <a:buFontTx/>
              <a:buAutoNum type="arabicPeriod"/>
            </a:pPr>
            <a:r>
              <a:t>Grow B regression trees using B bootstrapped training sets</a:t>
            </a:r>
          </a:p>
          <a:p>
            <a:pPr marL="352777" indent="-352777">
              <a:spcBef>
                <a:spcPts val="1200"/>
              </a:spcBef>
              <a:buSzPct val="100000"/>
              <a:buFontTx/>
              <a:buAutoNum type="arabicPeriod"/>
            </a:pPr>
            <a:r>
              <a:t>Grow each tree deep enough that each one has low bias</a:t>
            </a:r>
          </a:p>
          <a:p>
            <a:pPr marL="352777" indent="-352777">
              <a:spcBef>
                <a:spcPts val="1200"/>
              </a:spcBef>
              <a:buSzPct val="100000"/>
              <a:buFontTx/>
              <a:buAutoNum type="arabicPeriod"/>
            </a:pPr>
            <a:r>
              <a:t>Every tree makes a numeric prediction, and the predictions are averaged (to reduce the variance)</a:t>
            </a:r>
          </a:p>
          <a:p>
            <a:pPr marL="352777" indent="-352777">
              <a:spcBef>
                <a:spcPts val="1200"/>
              </a:spcBef>
              <a:buSzPct val="100000"/>
              <a:buFontTx/>
              <a:buAutoNum type="arabicPeriod"/>
            </a:pPr>
            <a:endParaRPr/>
          </a:p>
          <a:p>
            <a:pPr marL="0" indent="0">
              <a:spcBef>
                <a:spcPts val="1200"/>
              </a:spcBef>
              <a:buSzTx/>
              <a:buFontTx/>
              <a:buNone/>
            </a:pPr>
            <a:r>
              <a:t>What value should be used for B?</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3" name="Shape 33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334" name="Shape 334"/>
          <p:cNvSpPr>
            <a:spLocks noGrp="1"/>
          </p:cNvSpPr>
          <p:nvPr>
            <p:ph type="title"/>
          </p:nvPr>
        </p:nvSpPr>
        <p:spPr>
          <a:prstGeom prst="rect">
            <a:avLst/>
          </a:prstGeom>
        </p:spPr>
        <p:txBody>
          <a:bodyPr/>
          <a:lstStyle/>
          <a:p>
            <a:r>
              <a:t>DECISION TREES</a:t>
            </a:r>
          </a:p>
        </p:txBody>
      </p:sp>
      <p:sp>
        <p:nvSpPr>
          <p:cNvPr id="335" name="Shape 335"/>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HOW DO WE IMPROVE BAGGED DECISION TREES ?</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8" name="Shape 17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79" name="Shape 179"/>
          <p:cNvSpPr>
            <a:spLocks noGrp="1"/>
          </p:cNvSpPr>
          <p:nvPr>
            <p:ph type="title"/>
          </p:nvPr>
        </p:nvSpPr>
        <p:spPr>
          <a:prstGeom prst="rect">
            <a:avLst/>
          </a:prstGeom>
        </p:spPr>
        <p:txBody>
          <a:bodyPr/>
          <a:lstStyle/>
          <a:p>
            <a:r>
              <a:t>AGENDA</a:t>
            </a:r>
          </a:p>
        </p:txBody>
      </p:sp>
      <p:sp>
        <p:nvSpPr>
          <p:cNvPr id="180" name="Shape 180"/>
          <p:cNvSpPr>
            <a:spLocks noGrp="1"/>
          </p:cNvSpPr>
          <p:nvPr>
            <p:ph type="body" idx="1"/>
          </p:nvPr>
        </p:nvSpPr>
        <p:spPr>
          <a:prstGeom prst="rect">
            <a:avLst/>
          </a:prstGeom>
        </p:spPr>
        <p:txBody>
          <a:bodyPr/>
          <a:lstStyle/>
          <a:p>
            <a:pPr marL="352777" indent="-352777">
              <a:buSzPct val="100000"/>
              <a:buFontTx/>
              <a:buAutoNum type="arabicPeriod"/>
            </a:pPr>
            <a:r>
              <a:t>Guest Speaker - Sidney Minassian (Contexti)</a:t>
            </a:r>
          </a:p>
          <a:p>
            <a:pPr marL="352777" indent="-352777">
              <a:buSzPct val="100000"/>
              <a:buFontTx/>
              <a:buAutoNum type="arabicPeriod"/>
            </a:pPr>
            <a:r>
              <a:t>Review of Decision Trees</a:t>
            </a:r>
          </a:p>
          <a:p>
            <a:pPr marL="352777" indent="-352777">
              <a:buSzPct val="100000"/>
              <a:buFontTx/>
              <a:buAutoNum type="arabicPeriod"/>
            </a:pPr>
            <a:r>
              <a:t>Ensembling</a:t>
            </a:r>
          </a:p>
          <a:p>
            <a:pPr marL="352777" indent="-352777">
              <a:buSzPct val="100000"/>
              <a:buFontTx/>
              <a:buAutoNum type="arabicPeriod"/>
            </a:pPr>
            <a:r>
              <a:t>Bagging</a:t>
            </a:r>
          </a:p>
          <a:p>
            <a:pPr marL="352777" indent="-352777">
              <a:buSzPct val="100000"/>
              <a:buFontTx/>
              <a:buAutoNum type="arabicPeriod"/>
            </a:pPr>
            <a:r>
              <a:t>Random Forest</a:t>
            </a:r>
          </a:p>
          <a:p>
            <a:pPr marL="352777" indent="-352777">
              <a:buSzPct val="100000"/>
              <a:buFontTx/>
              <a:buAutoNum type="arabicPeriod"/>
            </a:pPr>
            <a:r>
              <a:t>Boosting</a:t>
            </a:r>
          </a:p>
          <a:p>
            <a:pPr marL="352777" indent="-352777">
              <a:buSzPct val="100000"/>
              <a:buFontTx/>
              <a:buAutoNum type="arabicPeriod"/>
            </a:pPr>
            <a:r>
              <a:t>Lab</a:t>
            </a:r>
          </a:p>
          <a:p>
            <a:pPr marL="352777" indent="-352777">
              <a:buSzPct val="100000"/>
              <a:buFontTx/>
              <a:buAutoNum type="arabicPeriod"/>
            </a:pPr>
            <a:r>
              <a:t>Other Uses</a:t>
            </a:r>
          </a:p>
          <a:p>
            <a:pPr marL="352777" indent="-352777">
              <a:buSzPct val="100000"/>
              <a:buFontTx/>
              <a:buAutoNum type="arabicPeriod"/>
            </a:pPr>
            <a:r>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5" name="Shape 26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66" name="Shape 26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ENSEMBLING</a:t>
            </a:r>
          </a:p>
        </p:txBody>
      </p:sp>
      <p:sp>
        <p:nvSpPr>
          <p:cNvPr id="267" name="Shape 267"/>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240538425"/>
      </p:ext>
    </p:extLst>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74" name="Shape 274"/>
          <p:cNvSpPr>
            <a:spLocks noGrp="1"/>
          </p:cNvSpPr>
          <p:nvPr>
            <p:ph type="title"/>
          </p:nvPr>
        </p:nvSpPr>
        <p:spPr>
          <a:prstGeom prst="rect">
            <a:avLst/>
          </a:prstGeom>
        </p:spPr>
        <p:txBody>
          <a:bodyPr/>
          <a:lstStyle/>
          <a:p>
            <a:r>
              <a:t>ENSEMBLE MODELS</a:t>
            </a:r>
          </a:p>
        </p:txBody>
      </p:sp>
      <p:sp>
        <p:nvSpPr>
          <p:cNvPr id="275" name="Shape 275"/>
          <p:cNvSpPr>
            <a:spLocks noGrp="1"/>
          </p:cNvSpPr>
          <p:nvPr>
            <p:ph type="body" idx="1"/>
          </p:nvPr>
        </p:nvSpPr>
        <p:spPr>
          <a:prstGeom prst="rect">
            <a:avLst/>
          </a:prstGeom>
        </p:spPr>
        <p:txBody>
          <a:bodyPr/>
          <a:lstStyle/>
          <a:p>
            <a:pPr marL="0" indent="0">
              <a:spcBef>
                <a:spcPts val="1200"/>
              </a:spcBef>
              <a:buSzTx/>
              <a:buFontTx/>
              <a:buNone/>
            </a:pPr>
            <a:r>
              <a:t>Ensemble learning (or "ensembling") is simply the process of combining several models to solve a prediction problem, with the goal of producing a combined model that is more accurate than any individual model. </a:t>
            </a:r>
          </a:p>
          <a:p>
            <a:pPr marL="0" indent="0">
              <a:spcBef>
                <a:spcPts val="1200"/>
              </a:spcBef>
              <a:buSzTx/>
              <a:buFontTx/>
              <a:buNone/>
            </a:pPr>
            <a:endParaRPr/>
          </a:p>
          <a:p>
            <a:pPr marL="0" indent="0">
              <a:spcBef>
                <a:spcPts val="1200"/>
              </a:spcBef>
              <a:buSzTx/>
              <a:buFontTx/>
              <a:buNone/>
            </a:pPr>
            <a:r>
              <a:t>For classification problems, the combination is often done by majority vote. </a:t>
            </a:r>
          </a:p>
          <a:p>
            <a:pPr marL="0" indent="0">
              <a:spcBef>
                <a:spcPts val="1200"/>
              </a:spcBef>
              <a:buSzTx/>
              <a:buFontTx/>
              <a:buNone/>
            </a:pPr>
            <a:endParaRPr/>
          </a:p>
          <a:p>
            <a:pPr marL="0" indent="0">
              <a:spcBef>
                <a:spcPts val="1200"/>
              </a:spcBef>
              <a:buSzTx/>
              <a:buFontTx/>
              <a:buNone/>
            </a:pPr>
            <a:r>
              <a:t>For regression problems, the combination is often done by taking an average of the predictions.</a:t>
            </a:r>
          </a:p>
        </p:txBody>
      </p:sp>
    </p:spTree>
    <p:extLst>
      <p:ext uri="{BB962C8B-B14F-4D97-AF65-F5344CB8AC3E}">
        <p14:creationId xmlns:p14="http://schemas.microsoft.com/office/powerpoint/2010/main" val="2796102045"/>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1" name="Shape 28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82" name="Shape 282"/>
          <p:cNvSpPr>
            <a:spLocks noGrp="1"/>
          </p:cNvSpPr>
          <p:nvPr>
            <p:ph type="title"/>
          </p:nvPr>
        </p:nvSpPr>
        <p:spPr>
          <a:prstGeom prst="rect">
            <a:avLst/>
          </a:prstGeom>
        </p:spPr>
        <p:txBody>
          <a:bodyPr/>
          <a:lstStyle/>
          <a:p>
            <a:r>
              <a:t>ENSEMBLE MODELS - WHEN DO THEY WORK?</a:t>
            </a:r>
          </a:p>
        </p:txBody>
      </p:sp>
    </p:spTree>
    <p:extLst>
      <p:ext uri="{BB962C8B-B14F-4D97-AF65-F5344CB8AC3E}">
        <p14:creationId xmlns:p14="http://schemas.microsoft.com/office/powerpoint/2010/main" val="1042814"/>
      </p:ext>
    </p:extLst>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5" name="Shape 2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6" name="Shape 2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7" name="Shape 2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89" name="Shape 289"/>
          <p:cNvSpPr>
            <a:spLocks noGrp="1"/>
          </p:cNvSpPr>
          <p:nvPr>
            <p:ph type="title"/>
          </p:nvPr>
        </p:nvSpPr>
        <p:spPr>
          <a:prstGeom prst="rect">
            <a:avLst/>
          </a:prstGeom>
        </p:spPr>
        <p:txBody>
          <a:bodyPr/>
          <a:lstStyle/>
          <a:p>
            <a:r>
              <a:t>ENSEMBLE MODELS - WHEN DO THEY WORK?</a:t>
            </a:r>
          </a:p>
        </p:txBody>
      </p:sp>
      <p:sp>
        <p:nvSpPr>
          <p:cNvPr id="290" name="Shape 290"/>
          <p:cNvSpPr>
            <a:spLocks noGrp="1"/>
          </p:cNvSpPr>
          <p:nvPr>
            <p:ph type="body" idx="1"/>
          </p:nvPr>
        </p:nvSpPr>
        <p:spPr>
          <a:prstGeom prst="rect">
            <a:avLst/>
          </a:prstGeom>
        </p:spPr>
        <p:txBody>
          <a:bodyPr/>
          <a:lstStyle/>
          <a:p>
            <a:pPr marL="0" indent="0">
              <a:spcBef>
                <a:spcPts val="1200"/>
              </a:spcBef>
              <a:buSzTx/>
              <a:buFontTx/>
              <a:buNone/>
            </a:pPr>
            <a:r>
              <a:t>For ensembling to work well, the individual models must meet two conditions:</a:t>
            </a:r>
          </a:p>
          <a:p>
            <a:pPr marL="0" indent="0">
              <a:spcBef>
                <a:spcPts val="1200"/>
              </a:spcBef>
              <a:buSzTx/>
              <a:buFontTx/>
              <a:buNone/>
            </a:pPr>
            <a:endParaRPr/>
          </a:p>
          <a:p>
            <a:pPr>
              <a:spcBef>
                <a:spcPts val="1200"/>
              </a:spcBef>
            </a:pPr>
            <a:r>
              <a:t>Models should be accurate (they must outperform random guessing)</a:t>
            </a:r>
          </a:p>
          <a:p>
            <a:pPr>
              <a:spcBef>
                <a:spcPts val="1200"/>
              </a:spcBef>
            </a:pPr>
            <a:r>
              <a:t>Models should be independent (their predictions are not correlated with one another)</a:t>
            </a:r>
          </a:p>
        </p:txBody>
      </p:sp>
    </p:spTree>
    <p:extLst>
      <p:ext uri="{BB962C8B-B14F-4D97-AF65-F5344CB8AC3E}">
        <p14:creationId xmlns:p14="http://schemas.microsoft.com/office/powerpoint/2010/main" val="691794239"/>
      </p:ext>
    </p:extLst>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39" name="Shape 339"/>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RANDOM FORESTS</a:t>
            </a:r>
          </a:p>
        </p:txBody>
      </p:sp>
      <p:sp>
        <p:nvSpPr>
          <p:cNvPr id="340" name="Shape 340"/>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3" name="Shape 3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47" name="Shape 347"/>
          <p:cNvSpPr>
            <a:spLocks noGrp="1"/>
          </p:cNvSpPr>
          <p:nvPr>
            <p:ph type="title"/>
          </p:nvPr>
        </p:nvSpPr>
        <p:spPr>
          <a:prstGeom prst="rect">
            <a:avLst/>
          </a:prstGeom>
        </p:spPr>
        <p:txBody>
          <a:bodyPr/>
          <a:lstStyle/>
          <a:p>
            <a:r>
              <a:t>RANDOM FORESTS</a:t>
            </a:r>
          </a:p>
        </p:txBody>
      </p:sp>
      <p:sp>
        <p:nvSpPr>
          <p:cNvPr id="348" name="Shape 348"/>
          <p:cNvSpPr>
            <a:spLocks noGrp="1"/>
          </p:cNvSpPr>
          <p:nvPr>
            <p:ph type="body" idx="1"/>
          </p:nvPr>
        </p:nvSpPr>
        <p:spPr>
          <a:prstGeom prst="rect">
            <a:avLst/>
          </a:prstGeom>
        </p:spPr>
        <p:txBody>
          <a:bodyPr/>
          <a:lstStyle/>
          <a:p>
            <a:pPr marL="0" indent="0">
              <a:spcBef>
                <a:spcPts val="1200"/>
              </a:spcBef>
              <a:buSzTx/>
              <a:buFontTx/>
              <a:buNone/>
            </a:pPr>
            <a:r>
              <a:t>Random Forests is a slight variation of bagged trees that has even better performance! Here's how it works:</a:t>
            </a:r>
          </a:p>
          <a:p>
            <a:pPr>
              <a:spcBef>
                <a:spcPts val="1200"/>
              </a:spcBef>
            </a:pPr>
            <a:endParaRPr/>
          </a:p>
          <a:p>
            <a:pPr>
              <a:spcBef>
                <a:spcPts val="1200"/>
              </a:spcBef>
            </a:pPr>
            <a:r>
              <a:t>Exactly like bagging, we create an ensemble of decision trees using bootstrapped samples of the training set.</a:t>
            </a:r>
          </a:p>
          <a:p>
            <a:pPr>
              <a:spcBef>
                <a:spcPts val="1200"/>
              </a:spcBef>
            </a:pPr>
            <a:r>
              <a:t>However, when building each tree, each time a split is considered, a random sample of m predictors is chosen as split candidates from the full set of p predictors. The split is only allowed to use one of those m predictors.</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1" name="Shape 35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55" name="Shape 355"/>
          <p:cNvSpPr>
            <a:spLocks noGrp="1"/>
          </p:cNvSpPr>
          <p:nvPr>
            <p:ph type="title"/>
          </p:nvPr>
        </p:nvSpPr>
        <p:spPr>
          <a:prstGeom prst="rect">
            <a:avLst/>
          </a:prstGeom>
        </p:spPr>
        <p:txBody>
          <a:bodyPr/>
          <a:lstStyle/>
          <a:p>
            <a:r>
              <a:t>RANDOM FORESTS</a:t>
            </a:r>
          </a:p>
        </p:txBody>
      </p:sp>
      <p:sp>
        <p:nvSpPr>
          <p:cNvPr id="356" name="Shape 356"/>
          <p:cNvSpPr>
            <a:spLocks noGrp="1"/>
          </p:cNvSpPr>
          <p:nvPr>
            <p:ph type="body" idx="1"/>
          </p:nvPr>
        </p:nvSpPr>
        <p:spPr>
          <a:prstGeom prst="rect">
            <a:avLst/>
          </a:prstGeom>
        </p:spPr>
        <p:txBody>
          <a:bodyPr/>
          <a:lstStyle/>
          <a:p>
            <a:pPr marL="0" indent="0">
              <a:spcBef>
                <a:spcPts val="1200"/>
              </a:spcBef>
              <a:buSzTx/>
              <a:buFontTx/>
              <a:buNone/>
            </a:pPr>
            <a:endParaRPr/>
          </a:p>
          <a:p>
            <a:pPr marL="0" indent="0">
              <a:spcBef>
                <a:spcPts val="1200"/>
              </a:spcBef>
              <a:buSzTx/>
              <a:buFontTx/>
              <a:buNone/>
            </a:pPr>
            <a:r>
              <a:t>However, when building each tree, each time a split is considered, a </a:t>
            </a:r>
          </a:p>
          <a:p>
            <a:pPr marL="0" indent="0">
              <a:spcBef>
                <a:spcPts val="1200"/>
              </a:spcBef>
              <a:buSzTx/>
              <a:buFontTx/>
              <a:buNone/>
              <a:defRPr sz="2600"/>
            </a:pPr>
            <a:r>
              <a:t>random sample of m predictors </a:t>
            </a:r>
          </a:p>
          <a:p>
            <a:pPr marL="0" indent="0">
              <a:spcBef>
                <a:spcPts val="1200"/>
              </a:spcBef>
              <a:buSzTx/>
              <a:buFontTx/>
              <a:buNone/>
            </a:pPr>
            <a:r>
              <a:t>is chosen as split candidates from the </a:t>
            </a:r>
          </a:p>
          <a:p>
            <a:pPr marL="0" indent="0">
              <a:spcBef>
                <a:spcPts val="1200"/>
              </a:spcBef>
              <a:buSzTx/>
              <a:buFontTx/>
              <a:buNone/>
              <a:defRPr sz="2600"/>
            </a:pPr>
            <a:r>
              <a:t>full set of p predictors. </a:t>
            </a:r>
          </a:p>
          <a:p>
            <a:pPr marL="0" indent="0">
              <a:spcBef>
                <a:spcPts val="1200"/>
              </a:spcBef>
              <a:buSzTx/>
              <a:buFontTx/>
              <a:buNone/>
            </a:pPr>
            <a:r>
              <a:t>The split is only allowed to use one of those</a:t>
            </a:r>
            <a:r>
              <a:rPr sz="2200"/>
              <a:t> </a:t>
            </a:r>
          </a:p>
          <a:p>
            <a:pPr marL="0" indent="0">
              <a:spcBef>
                <a:spcPts val="1200"/>
              </a:spcBef>
              <a:buSzTx/>
              <a:buFontTx/>
              <a:buNone/>
              <a:defRPr sz="2600"/>
            </a:pPr>
            <a:r>
              <a:t>m predictors.</a:t>
            </a:r>
            <a:endParaRPr sz="2200"/>
          </a:p>
          <a:p>
            <a:pPr marL="0" indent="0">
              <a:spcBef>
                <a:spcPts val="1200"/>
              </a:spcBef>
              <a:buSzTx/>
              <a:buFontTx/>
              <a:buNone/>
            </a:pPr>
            <a:endParaRPr sz="2200"/>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9" name="Shape 3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0" name="Shape 3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1" name="Shape 3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2" name="Shape 362"/>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63" name="Shape 363"/>
          <p:cNvSpPr>
            <a:spLocks noGrp="1"/>
          </p:cNvSpPr>
          <p:nvPr>
            <p:ph type="title"/>
          </p:nvPr>
        </p:nvSpPr>
        <p:spPr>
          <a:prstGeom prst="rect">
            <a:avLst/>
          </a:prstGeom>
        </p:spPr>
        <p:txBody>
          <a:bodyPr/>
          <a:lstStyle/>
          <a:p>
            <a:r>
              <a:t>RANDOM FORESTS</a:t>
            </a:r>
          </a:p>
        </p:txBody>
      </p:sp>
      <p:sp>
        <p:nvSpPr>
          <p:cNvPr id="364" name="Shape 364"/>
          <p:cNvSpPr>
            <a:spLocks noGrp="1"/>
          </p:cNvSpPr>
          <p:nvPr>
            <p:ph type="body" idx="1"/>
          </p:nvPr>
        </p:nvSpPr>
        <p:spPr>
          <a:prstGeom prst="rect">
            <a:avLst/>
          </a:prstGeom>
        </p:spPr>
        <p:txBody>
          <a:bodyPr/>
          <a:lstStyle/>
          <a:p>
            <a:pPr marL="0" indent="0">
              <a:spcBef>
                <a:spcPts val="1200"/>
              </a:spcBef>
              <a:buSzTx/>
              <a:buFontTx/>
              <a:buNone/>
            </a:pPr>
            <a:r>
              <a:t>Notes:</a:t>
            </a:r>
          </a:p>
          <a:p>
            <a:pPr marL="0" indent="0">
              <a:spcBef>
                <a:spcPts val="1200"/>
              </a:spcBef>
              <a:buSzTx/>
              <a:buFontTx/>
              <a:buNone/>
            </a:pPr>
            <a:endParaRPr/>
          </a:p>
          <a:p>
            <a:pPr>
              <a:spcBef>
                <a:spcPts val="1200"/>
              </a:spcBef>
            </a:pPr>
            <a:r>
              <a:t>A new random sample of predictors is chosen for every single tree at every single split.</a:t>
            </a:r>
          </a:p>
          <a:p>
            <a:pPr>
              <a:spcBef>
                <a:spcPts val="1200"/>
              </a:spcBef>
            </a:pPr>
            <a:r>
              <a:t>For classification, m is typically chosen to be the square root of p. For regression, m is typically chosen to be somewhere between p/3 and p.</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8" name="Shape 3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69" name="Shape 3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0" name="Shape 37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71" name="Shape 371"/>
          <p:cNvSpPr>
            <a:spLocks noGrp="1"/>
          </p:cNvSpPr>
          <p:nvPr>
            <p:ph type="title"/>
          </p:nvPr>
        </p:nvSpPr>
        <p:spPr>
          <a:prstGeom prst="rect">
            <a:avLst/>
          </a:prstGeom>
        </p:spPr>
        <p:txBody>
          <a:bodyPr/>
          <a:lstStyle/>
          <a:p>
            <a:r>
              <a:t>RANDOM FORESTS</a:t>
            </a:r>
          </a:p>
        </p:txBody>
      </p:sp>
      <p:sp>
        <p:nvSpPr>
          <p:cNvPr id="372" name="Shape 372"/>
          <p:cNvSpPr>
            <a:spLocks noGrp="1"/>
          </p:cNvSpPr>
          <p:nvPr>
            <p:ph type="body" idx="1"/>
          </p:nvPr>
        </p:nvSpPr>
        <p:spPr>
          <a:prstGeom prst="rect">
            <a:avLst/>
          </a:prstGeom>
        </p:spPr>
        <p:txBody>
          <a:bodyPr/>
          <a:lstStyle/>
          <a:p>
            <a:pPr marL="0" indent="0">
              <a:spcBef>
                <a:spcPts val="1200"/>
              </a:spcBef>
              <a:buSzTx/>
              <a:buFontTx/>
              <a:buNone/>
            </a:pPr>
            <a:r>
              <a:t>What's the point?</a:t>
            </a:r>
          </a:p>
          <a:p>
            <a:pPr marL="0" indent="0">
              <a:spcBef>
                <a:spcPts val="1200"/>
              </a:spcBef>
              <a:buSzTx/>
              <a:buFontTx/>
              <a:buNone/>
            </a:pPr>
            <a:endParaRPr/>
          </a:p>
          <a:p>
            <a:pPr marL="174625" indent="-174625">
              <a:spcBef>
                <a:spcPts val="1200"/>
              </a:spcBef>
            </a:pPr>
            <a:r>
              <a:t>Suppose there is one very strong predictor in the data set. When using bagged trees, most of the trees will use that predictor as the top split, resulting in an ensemble of similar trees that are "highly correlated".</a:t>
            </a:r>
          </a:p>
          <a:p>
            <a:pPr marL="174625" indent="-174625">
              <a:spcBef>
                <a:spcPts val="1200"/>
              </a:spcBef>
            </a:pPr>
            <a:r>
              <a:t>Averaging highly correlated quantities does not significantly reduce variance (which is the entire goal of bagging).</a:t>
            </a:r>
          </a:p>
          <a:p>
            <a:pPr marL="174625" indent="-174625">
              <a:spcBef>
                <a:spcPts val="1200"/>
              </a:spcBef>
            </a:pPr>
            <a:r>
              <a:t>By randomly leaving out candidate predictors from each split, Random Forests "decorrelates" the trees, such that the averaging process can reduce the variance of the resulting model.</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5" name="Shape 3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78" name="Shape 3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79" name="Shape 379"/>
          <p:cNvSpPr>
            <a:spLocks noGrp="1"/>
          </p:cNvSpPr>
          <p:nvPr>
            <p:ph type="title"/>
          </p:nvPr>
        </p:nvSpPr>
        <p:spPr>
          <a:prstGeom prst="rect">
            <a:avLst/>
          </a:prstGeom>
        </p:spPr>
        <p:txBody>
          <a:bodyPr/>
          <a:lstStyle/>
          <a:p>
            <a:r>
              <a:t>VARIABLE IMPORTANCE</a:t>
            </a:r>
          </a:p>
        </p:txBody>
      </p:sp>
      <p:sp>
        <p:nvSpPr>
          <p:cNvPr id="380" name="Shape 380"/>
          <p:cNvSpPr>
            <a:spLocks noGrp="1"/>
          </p:cNvSpPr>
          <p:nvPr>
            <p:ph type="body" idx="1"/>
          </p:nvPr>
        </p:nvSpPr>
        <p:spPr>
          <a:prstGeom prst="rect">
            <a:avLst/>
          </a:prstGeom>
        </p:spPr>
        <p:txBody>
          <a:bodyPr/>
          <a:lstStyle/>
          <a:p>
            <a:pPr marL="0" indent="0">
              <a:spcBef>
                <a:spcPts val="1200"/>
              </a:spcBef>
              <a:buSzTx/>
              <a:buFontTx/>
              <a:buNone/>
            </a:pPr>
            <a:r>
              <a:t>Although bagging increases predictive accuracy, it decreases model interpretability because it's no longer possible to visualize the tree to understand the importance of each variable.</a:t>
            </a:r>
          </a:p>
          <a:p>
            <a:pPr marL="0" indent="0">
              <a:spcBef>
                <a:spcPts val="1200"/>
              </a:spcBef>
              <a:buSzTx/>
              <a:buFontTx/>
              <a:buNone/>
            </a:pPr>
            <a:endParaRPr/>
          </a:p>
          <a:p>
            <a:pPr>
              <a:spcBef>
                <a:spcPts val="1200"/>
              </a:spcBef>
            </a:pPr>
            <a:r>
              <a:t>To compute variable importance for bagged regression trees, we can calculate the total amount that the mean squared error is decreased due to splits over a given predictor, averaged over all trees.</a:t>
            </a:r>
          </a:p>
          <a:p>
            <a:pPr>
              <a:spcBef>
                <a:spcPts val="1200"/>
              </a:spcBef>
            </a:pPr>
            <a:r>
              <a:t>A similar process is used for bagged classification trees, except we use the Gini index instead of the mean squared error.</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3" name="Shape 18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84" name="Shape 18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DECISION TREES</a:t>
            </a:r>
          </a:p>
        </p:txBody>
      </p:sp>
      <p:sp>
        <p:nvSpPr>
          <p:cNvPr id="185" name="Shape 18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3" name="Shape 3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4" name="Shape 3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5" name="Shape 3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86" name="Shape 386"/>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87" name="Shape 387"/>
          <p:cNvSpPr>
            <a:spLocks noGrp="1"/>
          </p:cNvSpPr>
          <p:nvPr>
            <p:ph type="title"/>
          </p:nvPr>
        </p:nvSpPr>
        <p:spPr>
          <a:prstGeom prst="rect">
            <a:avLst/>
          </a:prstGeom>
        </p:spPr>
        <p:txBody>
          <a:bodyPr/>
          <a:lstStyle/>
          <a:p>
            <a:r>
              <a:t>OUT-OF-BAG ERROR</a:t>
            </a:r>
          </a:p>
        </p:txBody>
      </p:sp>
      <p:sp>
        <p:nvSpPr>
          <p:cNvPr id="388" name="Shape 388"/>
          <p:cNvSpPr>
            <a:spLocks noGrp="1"/>
          </p:cNvSpPr>
          <p:nvPr>
            <p:ph type="body" idx="1"/>
          </p:nvPr>
        </p:nvSpPr>
        <p:spPr>
          <a:prstGeom prst="rect">
            <a:avLst/>
          </a:prstGeom>
        </p:spPr>
        <p:txBody>
          <a:bodyPr/>
          <a:lstStyle/>
          <a:p>
            <a:pPr marL="0" indent="0">
              <a:lnSpc>
                <a:spcPct val="120000"/>
              </a:lnSpc>
              <a:spcBef>
                <a:spcPts val="1200"/>
              </a:spcBef>
              <a:buSzTx/>
              <a:buFontTx/>
              <a:buNone/>
              <a:defRPr sz="1700"/>
            </a:pPr>
            <a:r>
              <a:t>Bagged models have a very nice property: out-of-sample error can be estimated without using the test set approach or cross-validation. How it works:</a:t>
            </a:r>
          </a:p>
          <a:p>
            <a:pPr marL="0" indent="0">
              <a:lnSpc>
                <a:spcPct val="120000"/>
              </a:lnSpc>
              <a:spcBef>
                <a:spcPts val="1200"/>
              </a:spcBef>
              <a:buSzTx/>
              <a:buFontTx/>
              <a:buNone/>
              <a:defRPr sz="1700"/>
            </a:pPr>
            <a:endParaRPr/>
          </a:p>
          <a:p>
            <a:pPr marL="172085" indent="-131445">
              <a:lnSpc>
                <a:spcPct val="120000"/>
              </a:lnSpc>
              <a:spcBef>
                <a:spcPts val="1200"/>
              </a:spcBef>
              <a:defRPr sz="1700"/>
            </a:pPr>
            <a:r>
              <a:t>On average, each bagged tree uses about two-thirds of the observations. For each tree, the remaining observations are called "out-of-bag" observations.</a:t>
            </a:r>
          </a:p>
          <a:p>
            <a:pPr marL="172085" indent="-131445">
              <a:lnSpc>
                <a:spcPct val="120000"/>
              </a:lnSpc>
              <a:spcBef>
                <a:spcPts val="1200"/>
              </a:spcBef>
              <a:defRPr sz="1700"/>
            </a:pPr>
            <a:r>
              <a:t>For the first observation in the training data, predict its response using only the trees in which that observation was out-of-bag. Average those predictions (for regression) or take a majority vote (for classification).</a:t>
            </a:r>
          </a:p>
          <a:p>
            <a:pPr marL="164782" indent="-124142">
              <a:lnSpc>
                <a:spcPct val="120000"/>
              </a:lnSpc>
              <a:spcBef>
                <a:spcPts val="1200"/>
              </a:spcBef>
              <a:defRPr sz="1700"/>
            </a:pPr>
            <a:r>
              <a:t>Repeat this process for every observation in the training data.</a:t>
            </a:r>
          </a:p>
          <a:p>
            <a:pPr marL="164782" indent="-124142">
              <a:lnSpc>
                <a:spcPct val="120000"/>
              </a:lnSpc>
              <a:spcBef>
                <a:spcPts val="1200"/>
              </a:spcBef>
              <a:defRPr sz="1700"/>
            </a:pPr>
            <a:r>
              <a:t>Compare all predictions to the actual responses in order to compute a mean squared error or classification error. This is known as the out-of-bag error.</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1" name="Shape 3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2" name="Shape 39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3" name="Shape 39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94" name="Shape 394"/>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95" name="Shape 395"/>
          <p:cNvSpPr>
            <a:spLocks noGrp="1"/>
          </p:cNvSpPr>
          <p:nvPr>
            <p:ph type="title"/>
          </p:nvPr>
        </p:nvSpPr>
        <p:spPr>
          <a:prstGeom prst="rect">
            <a:avLst/>
          </a:prstGeom>
        </p:spPr>
        <p:txBody>
          <a:bodyPr/>
          <a:lstStyle/>
          <a:p>
            <a:r>
              <a:t>DECISION TREES</a:t>
            </a:r>
          </a:p>
        </p:txBody>
      </p:sp>
      <p:sp>
        <p:nvSpPr>
          <p:cNvPr id="396" name="Shape 396"/>
          <p:cNvSpPr/>
          <p:nvPr/>
        </p:nvSpPr>
        <p:spPr>
          <a:xfrm>
            <a:off x="468312" y="12049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lvl1pPr marL="27728" marR="27728" algn="l" defTabSz="914400">
              <a:lnSpc>
                <a:spcPct val="70000"/>
              </a:lnSpc>
              <a:defRPr sz="8800">
                <a:solidFill>
                  <a:srgbClr val="141414"/>
                </a:solidFill>
                <a:uFill>
                  <a:solidFill>
                    <a:srgbClr val="FFFFFF"/>
                  </a:solidFill>
                </a:uFill>
              </a:defRPr>
            </a:lvl1pPr>
          </a:lstStyle>
          <a:p>
            <a:r>
              <a:t>WHAT ELSE COULD WE DO TO IMPROVE DECISION TREES ?</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9" name="Shape 3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00" name="Shape 400"/>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BOOSTING</a:t>
            </a:r>
          </a:p>
        </p:txBody>
      </p:sp>
      <p:sp>
        <p:nvSpPr>
          <p:cNvPr id="401" name="Shape 401"/>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07" name="Shape 407"/>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408" name="Shape 408"/>
          <p:cNvSpPr>
            <a:spLocks noGrp="1"/>
          </p:cNvSpPr>
          <p:nvPr>
            <p:ph type="title"/>
          </p:nvPr>
        </p:nvSpPr>
        <p:spPr>
          <a:prstGeom prst="rect">
            <a:avLst/>
          </a:prstGeom>
        </p:spPr>
        <p:txBody>
          <a:bodyPr/>
          <a:lstStyle/>
          <a:p>
            <a:r>
              <a:t>BOOSTING</a:t>
            </a:r>
          </a:p>
        </p:txBody>
      </p:sp>
      <p:sp>
        <p:nvSpPr>
          <p:cNvPr id="409" name="Shape 409"/>
          <p:cNvSpPr>
            <a:spLocks noGrp="1"/>
          </p:cNvSpPr>
          <p:nvPr>
            <p:ph type="body" idx="1"/>
          </p:nvPr>
        </p:nvSpPr>
        <p:spPr>
          <a:prstGeom prst="rect">
            <a:avLst/>
          </a:prstGeom>
        </p:spPr>
        <p:txBody>
          <a:bodyPr/>
          <a:lstStyle/>
          <a:p>
            <a:pPr marL="0" indent="0">
              <a:spcBef>
                <a:spcPts val="1200"/>
              </a:spcBef>
              <a:buSzTx/>
              <a:buFontTx/>
              <a:buNone/>
            </a:pPr>
            <a:r>
              <a:t>Boosting involves the base learners being built sequentially (using previous models). The aim is to reduce the bias of the combined estimator.</a:t>
            </a:r>
          </a:p>
          <a:p>
            <a:pPr marL="0" indent="0">
              <a:spcBef>
                <a:spcPts val="1200"/>
              </a:spcBef>
              <a:buSzTx/>
              <a:buFontTx/>
              <a:buNone/>
            </a:pPr>
            <a:endParaRPr/>
          </a:p>
          <a:p>
            <a:pPr marL="0" indent="0">
              <a:spcBef>
                <a:spcPts val="1200"/>
              </a:spcBef>
              <a:buSzTx/>
              <a:buFontTx/>
              <a:buNone/>
            </a:pPr>
            <a:r>
              <a:t>Compare this to something like bagging where the models are built independently of one and other. </a:t>
            </a:r>
          </a:p>
        </p:txBody>
      </p:sp>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15" name="Shape 415"/>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416" name="Shape 416"/>
          <p:cNvSpPr>
            <a:spLocks noGrp="1"/>
          </p:cNvSpPr>
          <p:nvPr>
            <p:ph type="title"/>
          </p:nvPr>
        </p:nvSpPr>
        <p:spPr>
          <a:prstGeom prst="rect">
            <a:avLst/>
          </a:prstGeom>
        </p:spPr>
        <p:txBody>
          <a:bodyPr/>
          <a:lstStyle/>
          <a:p>
            <a:r>
              <a:t>ADABOOST - ADAPTIVE BOOSTING</a:t>
            </a:r>
          </a:p>
        </p:txBody>
      </p:sp>
      <p:sp>
        <p:nvSpPr>
          <p:cNvPr id="417" name="Shape 417"/>
          <p:cNvSpPr>
            <a:spLocks noGrp="1"/>
          </p:cNvSpPr>
          <p:nvPr>
            <p:ph type="body" idx="1"/>
          </p:nvPr>
        </p:nvSpPr>
        <p:spPr>
          <a:prstGeom prst="rect">
            <a:avLst/>
          </a:prstGeom>
        </p:spPr>
        <p:txBody>
          <a:bodyPr/>
          <a:lstStyle/>
          <a:p>
            <a:pPr marL="0" indent="0">
              <a:spcBef>
                <a:spcPts val="1200"/>
              </a:spcBef>
              <a:buSzTx/>
              <a:buFontTx/>
              <a:buNone/>
            </a:pPr>
            <a:r>
              <a:t>AdaBoost works by building sequential models on re-weighted versions of the data. Initially all data points have the same weighting = 1/N.</a:t>
            </a:r>
          </a:p>
          <a:p>
            <a:pPr marL="0" indent="0">
              <a:spcBef>
                <a:spcPts val="1200"/>
              </a:spcBef>
              <a:buSzTx/>
              <a:buFontTx/>
              <a:buNone/>
            </a:pPr>
            <a:r>
              <a:t>After the first model the error on the points is evaluated and the weighting for each observation is adjusted. So if we fit a model and an observation has a large difference between the observed and predicted we give that observation a higher weighting and run the model again. </a:t>
            </a:r>
          </a:p>
          <a:p>
            <a:pPr marL="0" indent="0">
              <a:spcBef>
                <a:spcPts val="1200"/>
              </a:spcBef>
              <a:buSzTx/>
              <a:buFontTx/>
              <a:buNone/>
            </a:pPr>
            <a:endParaRPr/>
          </a:p>
          <a:p>
            <a:pPr marL="0" indent="0">
              <a:spcBef>
                <a:spcPts val="1200"/>
              </a:spcBef>
              <a:buSzTx/>
              <a:buFontTx/>
              <a:buNone/>
            </a:pPr>
            <a:r>
              <a:t>This means observations that are difficult to predict become more influential in the model.</a:t>
            </a:r>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3" name="Shape 423"/>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424" name="Shape 424"/>
          <p:cNvSpPr>
            <a:spLocks noGrp="1"/>
          </p:cNvSpPr>
          <p:nvPr>
            <p:ph type="title"/>
          </p:nvPr>
        </p:nvSpPr>
        <p:spPr>
          <a:prstGeom prst="rect">
            <a:avLst/>
          </a:prstGeom>
        </p:spPr>
        <p:txBody>
          <a:bodyPr/>
          <a:lstStyle/>
          <a:p>
            <a:r>
              <a:t>GRADIENT BOOSTING</a:t>
            </a:r>
          </a:p>
        </p:txBody>
      </p:sp>
      <p:sp>
        <p:nvSpPr>
          <p:cNvPr id="425" name="Shape 425"/>
          <p:cNvSpPr>
            <a:spLocks noGrp="1"/>
          </p:cNvSpPr>
          <p:nvPr>
            <p:ph type="body" idx="1"/>
          </p:nvPr>
        </p:nvSpPr>
        <p:spPr>
          <a:prstGeom prst="rect">
            <a:avLst/>
          </a:prstGeom>
        </p:spPr>
        <p:txBody>
          <a:bodyPr/>
          <a:lstStyle/>
          <a:p>
            <a:pPr marL="0" indent="0">
              <a:spcBef>
                <a:spcPts val="1200"/>
              </a:spcBef>
              <a:buSzTx/>
              <a:buFontTx/>
              <a:buNone/>
            </a:pPr>
            <a:r>
              <a:t>Gradient Boosting is a technique that are sequentially fitted that minimise a loss function. For regression this might be the square loss. So we would be updating the model based on Gradient Descent.</a:t>
            </a:r>
          </a:p>
          <a:p>
            <a:pPr marL="0" indent="0">
              <a:spcBef>
                <a:spcPts val="1200"/>
              </a:spcBef>
              <a:buSzTx/>
              <a:buFontTx/>
              <a:buNone/>
            </a:pPr>
            <a:endParaRPr/>
          </a:p>
          <a:p>
            <a:pPr marL="0" indent="0">
              <a:spcBef>
                <a:spcPts val="1200"/>
              </a:spcBef>
              <a:buSzTx/>
              <a:buFontTx/>
              <a:buNone/>
            </a:pPr>
            <a:r>
              <a:t>This differs to AdaBoost where the boosting was performed by re-weighting the original observations.</a:t>
            </a:r>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8" name="Shape 4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29" name="Shape 4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0" name="Shape 4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1" name="Shape 431"/>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432" name="Shape 432"/>
          <p:cNvSpPr>
            <a:spLocks noGrp="1"/>
          </p:cNvSpPr>
          <p:nvPr>
            <p:ph type="title"/>
          </p:nvPr>
        </p:nvSpPr>
        <p:spPr>
          <a:prstGeom prst="rect">
            <a:avLst/>
          </a:prstGeom>
        </p:spPr>
        <p:txBody>
          <a:bodyPr/>
          <a:lstStyle/>
          <a:p>
            <a:r>
              <a:t>eXtreme Gradient Boosting</a:t>
            </a:r>
          </a:p>
        </p:txBody>
      </p:sp>
      <p:sp>
        <p:nvSpPr>
          <p:cNvPr id="433" name="Shape 433"/>
          <p:cNvSpPr>
            <a:spLocks noGrp="1"/>
          </p:cNvSpPr>
          <p:nvPr>
            <p:ph type="body" idx="1"/>
          </p:nvPr>
        </p:nvSpPr>
        <p:spPr>
          <a:prstGeom prst="rect">
            <a:avLst/>
          </a:prstGeom>
        </p:spPr>
        <p:txBody>
          <a:bodyPr/>
          <a:lstStyle/>
          <a:p>
            <a:pPr marL="0" indent="0">
              <a:spcBef>
                <a:spcPts val="1200"/>
              </a:spcBef>
              <a:buSzTx/>
              <a:buFontTx/>
              <a:buNone/>
            </a:pPr>
            <a:r>
              <a:t>XGBoost is an optimized distributed gradient boosting library designed to be highly efficient, flexible and portable. It implements machine learning algorithms under the Gradient Boosting framework. XGBoost provides a parallel tree boosting(also known as GBDT, GBM) that solve many data science problems in a fast and accurate way. The same code runs on major distributed environment(Hadoop, SGE, MPI) and can solve problems beyond billions of examples.</a:t>
            </a:r>
          </a:p>
          <a:p>
            <a:pPr marL="0" indent="0">
              <a:spcBef>
                <a:spcPts val="1200"/>
              </a:spcBef>
              <a:buSzTx/>
              <a:buFontTx/>
              <a:buNone/>
            </a:pPr>
            <a:endParaRPr/>
          </a:p>
          <a:p>
            <a:pPr marL="0" indent="0">
              <a:spcBef>
                <a:spcPts val="1200"/>
              </a:spcBef>
              <a:buSzTx/>
              <a:buFontTx/>
              <a:buNone/>
            </a:pPr>
            <a:r>
              <a:t> - </a:t>
            </a:r>
            <a:r>
              <a:rPr u="sng">
                <a:hlinkClick r:id="rId2"/>
              </a:rPr>
              <a:t>https://github.com/dmlc/xgboost</a:t>
            </a:r>
          </a:p>
        </p:txBody>
      </p:sp>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asted-image.png"/>
          <p:cNvPicPr>
            <a:picLocks noChangeAspect="1"/>
          </p:cNvPicPr>
          <p:nvPr/>
        </p:nvPicPr>
        <p:blipFill>
          <a:blip r:embed="rId2">
            <a:extLst/>
          </a:blip>
          <a:stretch>
            <a:fillRect/>
          </a:stretch>
        </p:blipFill>
        <p:spPr>
          <a:xfrm>
            <a:off x="-1312355" y="-1"/>
            <a:ext cx="11987785" cy="5257801"/>
          </a:xfrm>
          <a:prstGeom prst="rect">
            <a:avLst/>
          </a:prstGeom>
          <a:ln w="25400"/>
        </p:spPr>
      </p:pic>
      <p:sp>
        <p:nvSpPr>
          <p:cNvPr id="436" name="Shape 43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7" name="Shape 43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8" name="Shape 438"/>
          <p:cNvSpPr>
            <a:spLocks noGrp="1"/>
          </p:cNvSpPr>
          <p:nvPr>
            <p:ph type="title" idx="4294967295"/>
          </p:nvPr>
        </p:nvSpPr>
        <p:spPr>
          <a:xfrm>
            <a:off x="468312" y="681831"/>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9" name="Shape 439"/>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2" name="Shape 44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3" name="Shape 4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4" name="Shape 4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5" name="Shape 4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446" name="Shape 446"/>
          <p:cNvSpPr>
            <a:spLocks noGrp="1"/>
          </p:cNvSpPr>
          <p:nvPr>
            <p:ph type="title"/>
          </p:nvPr>
        </p:nvSpPr>
        <p:spPr>
          <a:prstGeom prst="rect">
            <a:avLst/>
          </a:prstGeom>
        </p:spPr>
        <p:txBody>
          <a:bodyPr/>
          <a:lstStyle/>
          <a:p>
            <a:r>
              <a:t>SYNCHING A FORK</a:t>
            </a:r>
          </a:p>
        </p:txBody>
      </p:sp>
      <p:sp>
        <p:nvSpPr>
          <p:cNvPr id="447" name="Shape 447"/>
          <p:cNvSpPr/>
          <p:nvPr/>
        </p:nvSpPr>
        <p:spPr>
          <a:xfrm>
            <a:off x="454024" y="1226372"/>
            <a:ext cx="8455027" cy="2734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latin typeface="Futura"/>
                <a:ea typeface="Futura"/>
                <a:cs typeface="Futura"/>
                <a:sym typeface="Futura"/>
              </a:defRPr>
            </a:pPr>
            <a:r>
              <a:t>git remote -v</a:t>
            </a:r>
          </a:p>
          <a:p>
            <a:pPr marR="65828" algn="l" defTabSz="914400">
              <a:lnSpc>
                <a:spcPts val="2400"/>
              </a:lnSpc>
              <a:spcBef>
                <a:spcPts val="700"/>
              </a:spcBef>
              <a:defRPr sz="2000" b="0">
                <a:latin typeface="Futura"/>
                <a:ea typeface="Futura"/>
                <a:cs typeface="Futura"/>
                <a:sym typeface="Futura"/>
              </a:defRPr>
            </a:pPr>
            <a:r>
              <a:t>git remote add upstream https://github.com/ihansel/SYD_DAT_3.git</a:t>
            </a:r>
          </a:p>
          <a:p>
            <a:pPr marR="65828" algn="l" defTabSz="914400">
              <a:lnSpc>
                <a:spcPts val="2400"/>
              </a:lnSpc>
              <a:spcBef>
                <a:spcPts val="700"/>
              </a:spcBef>
              <a:defRPr sz="2000" b="0">
                <a:latin typeface="Futura"/>
                <a:ea typeface="Futura"/>
                <a:cs typeface="Futura"/>
                <a:sym typeface="Futura"/>
              </a:defRPr>
            </a:pPr>
            <a:r>
              <a:t>git remote -v</a:t>
            </a:r>
          </a:p>
          <a:p>
            <a:pPr marR="65828" algn="l" defTabSz="914400">
              <a:lnSpc>
                <a:spcPts val="2400"/>
              </a:lnSpc>
              <a:spcBef>
                <a:spcPts val="700"/>
              </a:spcBef>
              <a:defRPr sz="2000" b="0">
                <a:latin typeface="Futura"/>
                <a:ea typeface="Futura"/>
                <a:cs typeface="Futura"/>
                <a:sym typeface="Futura"/>
              </a:defRPr>
            </a:pPr>
            <a:r>
              <a:t>git fetch upstream</a:t>
            </a:r>
          </a:p>
          <a:p>
            <a:pPr marR="65828" algn="l" defTabSz="914400">
              <a:lnSpc>
                <a:spcPts val="2400"/>
              </a:lnSpc>
              <a:spcBef>
                <a:spcPts val="700"/>
              </a:spcBef>
              <a:defRPr sz="2000" b="0">
                <a:latin typeface="Futura"/>
                <a:ea typeface="Futura"/>
                <a:cs typeface="Futura"/>
                <a:sym typeface="Futura"/>
              </a:defRPr>
            </a:pPr>
            <a:r>
              <a:t>git checkout master</a:t>
            </a:r>
          </a:p>
          <a:p>
            <a:pPr marR="65828" algn="l" defTabSz="914400">
              <a:lnSpc>
                <a:spcPts val="2400"/>
              </a:lnSpc>
              <a:spcBef>
                <a:spcPts val="700"/>
              </a:spcBef>
              <a:defRPr sz="2000" b="0">
                <a:latin typeface="Futura"/>
                <a:ea typeface="Futura"/>
                <a:cs typeface="Futura"/>
                <a:sym typeface="Futura"/>
              </a:defRPr>
            </a:pPr>
            <a:r>
              <a:t>git merge upstream/master</a:t>
            </a:r>
          </a:p>
          <a:p>
            <a:pPr marR="65828" algn="l" defTabSz="914400">
              <a:lnSpc>
                <a:spcPts val="2400"/>
              </a:lnSpc>
              <a:spcBef>
                <a:spcPts val="700"/>
              </a:spcBef>
              <a:defRPr sz="2000" b="0">
                <a:latin typeface="Futura"/>
                <a:ea typeface="Futura"/>
                <a:cs typeface="Futura"/>
                <a:sym typeface="Futura"/>
              </a:defRPr>
            </a:pPr>
            <a:r>
              <a:t>OR git reset --hard upstream/master</a:t>
            </a:r>
          </a:p>
        </p:txBody>
      </p:sp>
      <p:pic>
        <p:nvPicPr>
          <p:cNvPr id="448" name="pasted-image.png"/>
          <p:cNvPicPr>
            <a:picLocks noChangeAspect="1"/>
          </p:cNvPicPr>
          <p:nvPr/>
        </p:nvPicPr>
        <p:blipFill>
          <a:blip r:embed="rId2">
            <a:extLst/>
          </a:blip>
          <a:stretch>
            <a:fillRect/>
          </a:stretch>
        </p:blipFill>
        <p:spPr>
          <a:xfrm>
            <a:off x="1985804" y="4150357"/>
            <a:ext cx="2240977" cy="1243333"/>
          </a:xfrm>
          <a:prstGeom prst="rect">
            <a:avLst/>
          </a:prstGeom>
          <a:ln w="25400"/>
        </p:spPr>
      </p:pic>
      <p:pic>
        <p:nvPicPr>
          <p:cNvPr id="449" name="pasted-image.png"/>
          <p:cNvPicPr>
            <a:picLocks noChangeAspect="1"/>
          </p:cNvPicPr>
          <p:nvPr/>
        </p:nvPicPr>
        <p:blipFill>
          <a:blip r:embed="rId2">
            <a:extLst/>
          </a:blip>
          <a:stretch>
            <a:fillRect/>
          </a:stretch>
        </p:blipFill>
        <p:spPr>
          <a:xfrm>
            <a:off x="4249866" y="4150357"/>
            <a:ext cx="2240977" cy="1243333"/>
          </a:xfrm>
          <a:prstGeom prst="rect">
            <a:avLst/>
          </a:prstGeom>
          <a:ln w="25400"/>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2" name="Shape 4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53" name="Shape 4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OTHER USES</a:t>
            </a:r>
          </a:p>
        </p:txBody>
      </p:sp>
      <p:sp>
        <p:nvSpPr>
          <p:cNvPr id="454" name="Shape 45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1" name="Shape 191"/>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92" name="Shape 192"/>
          <p:cNvSpPr>
            <a:spLocks noGrp="1"/>
          </p:cNvSpPr>
          <p:nvPr>
            <p:ph type="title"/>
          </p:nvPr>
        </p:nvSpPr>
        <p:spPr>
          <a:prstGeom prst="rect">
            <a:avLst/>
          </a:prstGeom>
        </p:spPr>
        <p:txBody>
          <a:bodyPr/>
          <a:lstStyle/>
          <a:p>
            <a:r>
              <a:t>WHAT ARE DECISION TREES?</a:t>
            </a:r>
          </a:p>
        </p:txBody>
      </p:sp>
      <p:sp>
        <p:nvSpPr>
          <p:cNvPr id="193" name="Shape 193"/>
          <p:cNvSpPr>
            <a:spLocks noGrp="1"/>
          </p:cNvSpPr>
          <p:nvPr>
            <p:ph type="body" idx="1"/>
          </p:nvPr>
        </p:nvSpPr>
        <p:spPr>
          <a:prstGeom prst="rect">
            <a:avLst/>
          </a:prstGeom>
        </p:spPr>
        <p:txBody>
          <a:bodyPr/>
          <a:lstStyle/>
          <a:p>
            <a:pPr>
              <a:spcBef>
                <a:spcPts val="1200"/>
              </a:spcBef>
            </a:pPr>
            <a:r>
              <a:t>A supervised learning technique that can be used for classification or regression. </a:t>
            </a:r>
          </a:p>
          <a:p>
            <a:pPr>
              <a:spcBef>
                <a:spcPts val="1200"/>
              </a:spcBef>
            </a:pPr>
            <a:r>
              <a:t>Visually engaging and easy to interpret. </a:t>
            </a:r>
          </a:p>
          <a:p>
            <a:pPr>
              <a:spcBef>
                <a:spcPts val="1200"/>
              </a:spcBef>
            </a:pPr>
            <a:r>
              <a:t>Foundation for getting into very powerful techniques. </a:t>
            </a:r>
          </a:p>
          <a:p>
            <a:pPr>
              <a:spcBef>
                <a:spcPts val="1200"/>
              </a:spcBef>
            </a:pPr>
            <a:r>
              <a:t>Great for explaining to people!</a:t>
            </a:r>
          </a:p>
        </p:txBody>
      </p:sp>
    </p:spTree>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7" name="Shape 4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8" name="Shape 4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9" name="Shape 4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0" name="Shape 460"/>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461" name="Shape 461"/>
          <p:cNvSpPr>
            <a:spLocks noGrp="1"/>
          </p:cNvSpPr>
          <p:nvPr>
            <p:ph type="title"/>
          </p:nvPr>
        </p:nvSpPr>
        <p:spPr>
          <a:prstGeom prst="rect">
            <a:avLst/>
          </a:prstGeom>
        </p:spPr>
        <p:txBody>
          <a:bodyPr/>
          <a:lstStyle/>
          <a:p>
            <a:r>
              <a:t>RANDOM FOREST FOR CLUSTERING</a:t>
            </a:r>
          </a:p>
        </p:txBody>
      </p:sp>
      <p:sp>
        <p:nvSpPr>
          <p:cNvPr id="462" name="Shape 462"/>
          <p:cNvSpPr>
            <a:spLocks noGrp="1"/>
          </p:cNvSpPr>
          <p:nvPr>
            <p:ph type="body" idx="1"/>
          </p:nvPr>
        </p:nvSpPr>
        <p:spPr>
          <a:prstGeom prst="rect">
            <a:avLst/>
          </a:prstGeom>
        </p:spPr>
        <p:txBody>
          <a:bodyPr/>
          <a:lstStyle/>
          <a:p>
            <a:pPr>
              <a:spcBef>
                <a:spcPts val="1200"/>
              </a:spcBef>
            </a:pPr>
            <a:r>
              <a:t>The idea is to create Synthetic data (fake data that is based on the original data set)</a:t>
            </a:r>
          </a:p>
          <a:p>
            <a:pPr>
              <a:spcBef>
                <a:spcPts val="1200"/>
              </a:spcBef>
            </a:pPr>
            <a:r>
              <a:t>Then combine this fake data with your original data set</a:t>
            </a:r>
          </a:p>
          <a:p>
            <a:pPr>
              <a:spcBef>
                <a:spcPts val="1200"/>
              </a:spcBef>
            </a:pPr>
            <a:r>
              <a:t>Assign a ‘Synthetic_data’ with 1 for the synthetic data and 0 for real data</a:t>
            </a:r>
          </a:p>
          <a:p>
            <a:pPr>
              <a:spcBef>
                <a:spcPts val="1200"/>
              </a:spcBef>
            </a:pPr>
            <a:r>
              <a:t>Run the Random Forest model trying to predict ‘Synthetic_data’</a:t>
            </a:r>
          </a:p>
          <a:p>
            <a:pPr>
              <a:spcBef>
                <a:spcPts val="1200"/>
              </a:spcBef>
            </a:pPr>
            <a:r>
              <a:t>You will have a ‘distance metric’ or ‘proximity’ which is basically how many times the samples occur in the same terminal nodes.</a:t>
            </a:r>
          </a:p>
        </p:txBody>
      </p:sp>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5" name="Shape 4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6" name="Shape 4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7" name="Shape 4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8" name="Shape 46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469" name="Shape 469"/>
          <p:cNvSpPr>
            <a:spLocks noGrp="1"/>
          </p:cNvSpPr>
          <p:nvPr>
            <p:ph type="title"/>
          </p:nvPr>
        </p:nvSpPr>
        <p:spPr>
          <a:prstGeom prst="rect">
            <a:avLst/>
          </a:prstGeom>
        </p:spPr>
        <p:txBody>
          <a:bodyPr/>
          <a:lstStyle/>
          <a:p>
            <a:r>
              <a:t>ISOLATION FOREST FOR OUTLIER DETECTION</a:t>
            </a:r>
          </a:p>
        </p:txBody>
      </p:sp>
      <p:sp>
        <p:nvSpPr>
          <p:cNvPr id="470" name="Shape 470"/>
          <p:cNvSpPr>
            <a:spLocks noGrp="1"/>
          </p:cNvSpPr>
          <p:nvPr>
            <p:ph type="body" idx="1"/>
          </p:nvPr>
        </p:nvSpPr>
        <p:spPr>
          <a:prstGeom prst="rect">
            <a:avLst/>
          </a:prstGeom>
        </p:spPr>
        <p:txBody>
          <a:bodyPr/>
          <a:lstStyle/>
          <a:p>
            <a:pPr>
              <a:spcBef>
                <a:spcPts val="1200"/>
              </a:spcBef>
            </a:pPr>
            <a:endParaRPr/>
          </a:p>
        </p:txBody>
      </p:sp>
      <p:pic>
        <p:nvPicPr>
          <p:cNvPr id="471" name="pasted-image.png"/>
          <p:cNvPicPr>
            <a:picLocks noChangeAspect="1"/>
          </p:cNvPicPr>
          <p:nvPr/>
        </p:nvPicPr>
        <p:blipFill>
          <a:blip r:embed="rId2">
            <a:extLst/>
          </a:blip>
          <a:stretch>
            <a:fillRect/>
          </a:stretch>
        </p:blipFill>
        <p:spPr>
          <a:xfrm>
            <a:off x="5176013" y="0"/>
            <a:ext cx="3913249" cy="5257800"/>
          </a:xfrm>
          <a:prstGeom prst="rect">
            <a:avLst/>
          </a:prstGeom>
          <a:ln w="25400"/>
        </p:spPr>
      </p:pic>
      <p:pic>
        <p:nvPicPr>
          <p:cNvPr id="472" name="pasted-image.png"/>
          <p:cNvPicPr>
            <a:picLocks noChangeAspect="1"/>
          </p:cNvPicPr>
          <p:nvPr/>
        </p:nvPicPr>
        <p:blipFill>
          <a:blip r:embed="rId3">
            <a:extLst/>
          </a:blip>
          <a:stretch>
            <a:fillRect/>
          </a:stretch>
        </p:blipFill>
        <p:spPr>
          <a:xfrm>
            <a:off x="379839" y="2377986"/>
            <a:ext cx="4765249" cy="1241602"/>
          </a:xfrm>
          <a:prstGeom prst="rect">
            <a:avLst/>
          </a:prstGeom>
          <a:ln w="25400"/>
        </p:spPr>
      </p:pic>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5" name="Shape 47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6" name="Shape 4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7" name="Shape 4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78" name="Shape 478"/>
          <p:cNvSpPr>
            <a:spLocks noGrp="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
        <p:nvSpPr>
          <p:cNvPr id="479" name="Shape 479"/>
          <p:cNvSpPr>
            <a:spLocks noGrp="1"/>
          </p:cNvSpPr>
          <p:nvPr>
            <p:ph type="title"/>
          </p:nvPr>
        </p:nvSpPr>
        <p:spPr>
          <a:prstGeom prst="rect">
            <a:avLst/>
          </a:prstGeom>
        </p:spPr>
        <p:txBody>
          <a:bodyPr/>
          <a:lstStyle/>
          <a:p>
            <a:r>
              <a:t>RULEFIT = RANDOM FOREST + ELASTIC NET</a:t>
            </a:r>
          </a:p>
        </p:txBody>
      </p:sp>
      <p:sp>
        <p:nvSpPr>
          <p:cNvPr id="480" name="Shape 480"/>
          <p:cNvSpPr>
            <a:spLocks noGrp="1"/>
          </p:cNvSpPr>
          <p:nvPr>
            <p:ph type="body" idx="1"/>
          </p:nvPr>
        </p:nvSpPr>
        <p:spPr>
          <a:prstGeom prst="rect">
            <a:avLst/>
          </a:prstGeom>
        </p:spPr>
        <p:txBody>
          <a:bodyPr/>
          <a:lstStyle/>
          <a:p>
            <a:pPr>
              <a:spcBef>
                <a:spcPts val="1200"/>
              </a:spcBef>
            </a:pPr>
            <a:r>
              <a:t>Extract all the rules from all the trees and use them as features in an elastic net model.</a:t>
            </a:r>
          </a:p>
          <a:p>
            <a:pPr>
              <a:spcBef>
                <a:spcPts val="1200"/>
              </a:spcBef>
            </a:pPr>
            <a:r>
              <a:t>Nice way to build a simpler more interpretable model</a:t>
            </a:r>
          </a:p>
        </p:txBody>
      </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3" name="Shape 4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4" name="Shape 4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85" name="Shape 4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486" name="pasted-image.png"/>
          <p:cNvPicPr>
            <a:picLocks noChangeAspect="1"/>
          </p:cNvPicPr>
          <p:nvPr/>
        </p:nvPicPr>
        <p:blipFill>
          <a:blip r:embed="rId2">
            <a:extLst/>
          </a:blip>
          <a:stretch>
            <a:fillRect/>
          </a:stretch>
        </p:blipFill>
        <p:spPr>
          <a:xfrm>
            <a:off x="464964" y="0"/>
            <a:ext cx="8433148" cy="5257800"/>
          </a:xfrm>
          <a:prstGeom prst="rect">
            <a:avLst/>
          </a:prstGeom>
          <a:ln w="25400"/>
        </p:spPr>
      </p:pic>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89" name="Shape 48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0" name="Shape 49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07115" marR="27728" indent="-138747">
              <a:lnSpc>
                <a:spcPct val="120000"/>
              </a:lnSpc>
              <a:buSzPct val="69000"/>
              <a:buFont typeface="Lucida Grande"/>
              <a:defRPr sz="1800"/>
            </a:pPr>
            <a:r>
              <a:rPr sz="1900"/>
              <a:t>Hackday</a:t>
            </a:r>
          </a:p>
          <a:p>
            <a:pPr marL="207115" marR="27728" indent="-138747">
              <a:lnSpc>
                <a:spcPct val="120000"/>
              </a:lnSpc>
              <a:buSzPct val="69000"/>
              <a:buFont typeface="Lucida Grande"/>
              <a:defRPr sz="1800"/>
            </a:pPr>
            <a:r>
              <a:rPr sz="1900"/>
              <a:t>Rest of the course</a:t>
            </a:r>
          </a:p>
          <a:p>
            <a:pPr marL="207115" marR="27728" indent="-138747">
              <a:lnSpc>
                <a:spcPct val="120000"/>
              </a:lnSpc>
              <a:buSzPct val="69000"/>
              <a:buFont typeface="Lucida Grande"/>
              <a:defRPr sz="1800"/>
            </a:pPr>
            <a:r>
              <a:rPr sz="1900"/>
              <a:t>Tasklist</a:t>
            </a:r>
          </a:p>
        </p:txBody>
      </p:sp>
      <p:sp>
        <p:nvSpPr>
          <p:cNvPr id="491" name="Shape 49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7 Day 2</a:t>
            </a:r>
          </a:p>
        </p:txBody>
      </p:sp>
    </p:spTree>
  </p:cSld>
  <p:clrMapOvr>
    <a:masterClrMapping/>
  </p:clrMapOvr>
  <p:transition xmlns:p14="http://schemas.microsoft.com/office/powerpoint/2010/mai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4" name="Shape 4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5" name="Shape 495"/>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7 Day 2</a:t>
            </a:r>
          </a:p>
        </p:txBody>
      </p:sp>
      <p:sp>
        <p:nvSpPr>
          <p:cNvPr id="496" name="Shape 496"/>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HACKDAY</a:t>
            </a:r>
          </a:p>
          <a:p>
            <a:pPr marL="27728" marR="27728">
              <a:lnSpc>
                <a:spcPts val="7600"/>
              </a:lnSpc>
              <a:defRPr sz="8800"/>
            </a:pPr>
            <a:endParaRPr/>
          </a:p>
          <a:p>
            <a:pPr marL="207115" marR="27728" indent="-138747">
              <a:lnSpc>
                <a:spcPct val="120000"/>
              </a:lnSpc>
              <a:buSzPct val="69000"/>
              <a:buFont typeface="Lucida Grande"/>
              <a:defRPr sz="1800"/>
            </a:pPr>
            <a:r>
              <a:rPr sz="1900"/>
              <a:t>Saturday 7th May 10:00 - 3:00</a:t>
            </a:r>
          </a:p>
          <a:p>
            <a:pPr marL="207115" marR="27728" indent="-138747">
              <a:lnSpc>
                <a:spcPct val="120000"/>
              </a:lnSpc>
              <a:buSzPct val="69000"/>
              <a:buFont typeface="Lucida Grande"/>
              <a:defRPr sz="1800"/>
            </a:pPr>
            <a:r>
              <a:rPr sz="1900"/>
              <a:t>Review topics completed done so far</a:t>
            </a:r>
          </a:p>
          <a:p>
            <a:pPr marL="207115" marR="27728" indent="-138747">
              <a:lnSpc>
                <a:spcPct val="120000"/>
              </a:lnSpc>
              <a:buSzPct val="69000"/>
              <a:buFont typeface="Lucida Grande"/>
              <a:defRPr sz="1800"/>
            </a:pPr>
            <a:r>
              <a:rPr sz="1900"/>
              <a:t>AWS</a:t>
            </a:r>
          </a:p>
          <a:p>
            <a:pPr marL="207115" marR="27728" indent="-138747">
              <a:lnSpc>
                <a:spcPct val="120000"/>
              </a:lnSpc>
              <a:buSzPct val="69000"/>
              <a:buFont typeface="Lucida Grande"/>
              <a:defRPr sz="1800"/>
            </a:pPr>
            <a:r>
              <a:rPr sz="1900"/>
              <a:t>Projects</a:t>
            </a:r>
          </a:p>
        </p:txBody>
      </p:sp>
    </p:spTree>
  </p:cSld>
  <p:clrMapOvr>
    <a:masterClrMapping/>
  </p:clrMapOvr>
  <p:transition xmlns:p14="http://schemas.microsoft.com/office/powerpoint/2010/mai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99" name="Shape 4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500" name="Shape 500"/>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COURSE REMAINDER</a:t>
            </a:r>
          </a:p>
          <a:p>
            <a:pPr marL="27728" marR="27728">
              <a:lnSpc>
                <a:spcPct val="120000"/>
              </a:lnSpc>
              <a:defRPr sz="1800"/>
            </a:pPr>
            <a:endParaRPr/>
          </a:p>
          <a:p>
            <a:pPr marL="207115" marR="27728" indent="-138747">
              <a:lnSpc>
                <a:spcPct val="120000"/>
              </a:lnSpc>
              <a:buSzPct val="69000"/>
              <a:buFont typeface="Lucida Grande"/>
              <a:defRPr sz="1800"/>
            </a:pPr>
            <a:r>
              <a:rPr sz="1900"/>
              <a:t>Practical Skills (Cloud)</a:t>
            </a:r>
          </a:p>
          <a:p>
            <a:pPr marL="207115" marR="27728" indent="-138747">
              <a:lnSpc>
                <a:spcPct val="120000"/>
              </a:lnSpc>
              <a:buSzPct val="69000"/>
              <a:buFont typeface="Lucida Grande"/>
              <a:defRPr sz="1800"/>
            </a:pPr>
            <a:r>
              <a:rPr sz="1900"/>
              <a:t>Advanced Topics (Time Series, Graph Analysis, Neural Networks, Natural Language Processing)</a:t>
            </a:r>
          </a:p>
          <a:p>
            <a:pPr marL="207115" marR="27728" indent="-138747">
              <a:lnSpc>
                <a:spcPct val="120000"/>
              </a:lnSpc>
              <a:buSzPct val="69000"/>
              <a:buFont typeface="Lucida Grande"/>
              <a:defRPr sz="1800"/>
            </a:pPr>
            <a:r>
              <a:rPr sz="1900"/>
              <a:t>Course Review</a:t>
            </a:r>
          </a:p>
          <a:p>
            <a:pPr marL="207115" marR="27728" indent="-138747">
              <a:lnSpc>
                <a:spcPct val="120000"/>
              </a:lnSpc>
              <a:buSzPct val="69000"/>
              <a:buFont typeface="Lucida Grande"/>
              <a:defRPr sz="1800"/>
            </a:pPr>
            <a:r>
              <a:rPr sz="1900"/>
              <a:t>Project Presentations (Final 2 sessions)</a:t>
            </a:r>
          </a:p>
          <a:p>
            <a:pPr marL="207115" marR="27728" indent="-138747">
              <a:lnSpc>
                <a:spcPct val="120000"/>
              </a:lnSpc>
              <a:buSzPct val="69000"/>
              <a:buFont typeface="Lucida Grande"/>
              <a:defRPr sz="1800"/>
            </a:pPr>
            <a:r>
              <a:rPr sz="1900"/>
              <a:t>Lots of guest presenters</a:t>
            </a:r>
          </a:p>
        </p:txBody>
      </p:sp>
      <p:sp>
        <p:nvSpPr>
          <p:cNvPr id="501" name="Shape 501"/>
          <p:cNvSpPr>
            <a:spLocks noGrp="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r>
              <a:t>DATA SCIENCE - Week 6 Day 2</a:t>
            </a:r>
          </a:p>
        </p:txBody>
      </p:sp>
    </p:spTree>
  </p:cSld>
  <p:clrMapOvr>
    <a:masterClrMapping/>
  </p:clrMapOvr>
  <p:transition xmlns:p14="http://schemas.microsoft.com/office/powerpoint/2010/mai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504" name="Shape 50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505" name="Shape 505"/>
          <p:cNvSpPr>
            <a:spLocks noGrp="1"/>
          </p:cNvSpPr>
          <p:nvPr>
            <p:ph type="title" idx="4294967295"/>
          </p:nvPr>
        </p:nvSpPr>
        <p:spPr>
          <a:xfrm>
            <a:off x="468312" y="681831"/>
            <a:ext cx="8426451" cy="3894138"/>
          </a:xfrm>
          <a:prstGeom prst="rect">
            <a:avLst/>
          </a:prstGeom>
        </p:spPr>
        <p:txBody>
          <a:bodyPr lIns="38100" tIns="38100" rIns="38100" bIns="38100"/>
          <a:lstStyle/>
          <a:p>
            <a:pPr marL="27728" marR="27728" algn="ctr">
              <a:lnSpc>
                <a:spcPts val="7600"/>
              </a:lnSpc>
              <a:defRPr sz="2600"/>
            </a:pPr>
            <a:r>
              <a:t>Task List</a:t>
            </a:r>
          </a:p>
          <a:p>
            <a:pPr marL="27728" marR="27728">
              <a:lnSpc>
                <a:spcPct val="120000"/>
              </a:lnSpc>
              <a:defRPr sz="1800"/>
            </a:pPr>
            <a:endParaRPr sz="1900"/>
          </a:p>
          <a:p>
            <a:pPr marL="262325" marR="27728" indent="-234597">
              <a:lnSpc>
                <a:spcPct val="120000"/>
              </a:lnSpc>
              <a:buSzPct val="100000"/>
              <a:defRPr sz="1800"/>
            </a:pPr>
            <a:r>
              <a:rPr sz="1900"/>
              <a:t>Email me anything you’d like to review (previously been covered) by Thursday for Saturday</a:t>
            </a:r>
          </a:p>
          <a:p>
            <a:pPr marL="262325" marR="27728" indent="-234597">
              <a:lnSpc>
                <a:spcPct val="120000"/>
              </a:lnSpc>
              <a:buSzPct val="100000"/>
              <a:defRPr sz="1800"/>
            </a:pPr>
            <a:r>
              <a:rPr sz="1900"/>
              <a:t>Email me anything you’d like to cover (not covered) by Thursday for Saturday</a:t>
            </a:r>
          </a:p>
          <a:p>
            <a:pPr marL="262325" marR="27728" indent="-234597">
              <a:lnSpc>
                <a:spcPct val="120000"/>
              </a:lnSpc>
              <a:buSzPct val="100000"/>
              <a:defRPr sz="1800"/>
            </a:pPr>
            <a:r>
              <a:rPr sz="1900"/>
              <a:t>Work on your project</a:t>
            </a:r>
          </a:p>
        </p:txBody>
      </p:sp>
      <p:sp>
        <p:nvSpPr>
          <p:cNvPr id="506" name="Shape 50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7 Day 2</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6" name="Shape 1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7" name="Shape 1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8" name="Shape 1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9" name="Shape 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00" name="Shape 200"/>
          <p:cNvSpPr>
            <a:spLocks noGrp="1"/>
          </p:cNvSpPr>
          <p:nvPr>
            <p:ph type="title"/>
          </p:nvPr>
        </p:nvSpPr>
        <p:spPr>
          <a:prstGeom prst="rect">
            <a:avLst/>
          </a:prstGeom>
        </p:spPr>
        <p:txBody>
          <a:bodyPr/>
          <a:lstStyle/>
          <a:p>
            <a:r>
              <a:t>DECISION TREES - HOW IT WORKS</a:t>
            </a:r>
          </a:p>
        </p:txBody>
      </p:sp>
      <p:sp>
        <p:nvSpPr>
          <p:cNvPr id="201" name="Shape 201"/>
          <p:cNvSpPr>
            <a:spLocks noGrp="1"/>
          </p:cNvSpPr>
          <p:nvPr>
            <p:ph type="body" idx="1"/>
          </p:nvPr>
        </p:nvSpPr>
        <p:spPr>
          <a:prstGeom prst="rect">
            <a:avLst/>
          </a:prstGeom>
        </p:spPr>
        <p:txBody>
          <a:bodyPr/>
          <a:lstStyle/>
          <a:p>
            <a:pPr>
              <a:spcBef>
                <a:spcPts val="1200"/>
              </a:spcBef>
            </a:pPr>
            <a:r>
              <a:rPr dirty="0"/>
              <a:t>Scans for a feature to split on that results in the greatest separation between classes in the resulting nodes.</a:t>
            </a:r>
          </a:p>
          <a:p>
            <a:pPr>
              <a:spcBef>
                <a:spcPts val="1200"/>
              </a:spcBef>
            </a:pPr>
            <a:r>
              <a:rPr dirty="0"/>
              <a:t>Non-linear</a:t>
            </a:r>
          </a:p>
          <a:p>
            <a:pPr>
              <a:spcBef>
                <a:spcPts val="1200"/>
              </a:spcBef>
            </a:pPr>
            <a:r>
              <a:rPr dirty="0"/>
              <a:t>Greedy process</a:t>
            </a:r>
          </a:p>
          <a:p>
            <a:pPr>
              <a:spcBef>
                <a:spcPts val="1200"/>
              </a:spcBef>
            </a:pPr>
            <a:r>
              <a:rPr dirty="0"/>
              <a:t>Splits within splits</a:t>
            </a:r>
          </a:p>
          <a:p>
            <a:pPr>
              <a:spcBef>
                <a:spcPts val="1200"/>
              </a:spcBef>
            </a:pPr>
            <a:r>
              <a:rPr dirty="0"/>
              <a:t>For a classification tree, we predict that each observation belongs to the most commonly occurring class of training observations in the region to which it belongs. </a:t>
            </a:r>
          </a:p>
          <a:p>
            <a:pPr>
              <a:spcBef>
                <a:spcPts val="1200"/>
              </a:spcBef>
            </a:pPr>
            <a:r>
              <a:rPr dirty="0"/>
              <a:t>We naturally get combinations of features used for our prediction.</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08" name="Shape 208"/>
          <p:cNvSpPr>
            <a:spLocks noGrp="1"/>
          </p:cNvSpPr>
          <p:nvPr>
            <p:ph type="title"/>
          </p:nvPr>
        </p:nvSpPr>
        <p:spPr>
          <a:prstGeom prst="rect">
            <a:avLst/>
          </a:prstGeom>
        </p:spPr>
        <p:txBody>
          <a:bodyPr/>
          <a:lstStyle/>
          <a:p>
            <a:r>
              <a:t>DECISION TREES - SHORTCOMINGS</a:t>
            </a:r>
          </a:p>
        </p:txBody>
      </p:sp>
      <p:sp>
        <p:nvSpPr>
          <p:cNvPr id="209" name="Shape 209"/>
          <p:cNvSpPr>
            <a:spLocks noGrp="1"/>
          </p:cNvSpPr>
          <p:nvPr>
            <p:ph type="body" idx="1"/>
          </p:nvPr>
        </p:nvSpPr>
        <p:spPr>
          <a:prstGeom prst="rect">
            <a:avLst/>
          </a:prstGeom>
        </p:spPr>
        <p:txBody>
          <a:bodyPr/>
          <a:lstStyle/>
          <a:p>
            <a:pPr>
              <a:spcBef>
                <a:spcPts val="1200"/>
              </a:spcBef>
            </a:pPr>
            <a:r>
              <a:t>Prone to overfitting.</a:t>
            </a:r>
          </a:p>
          <a:p>
            <a:pPr>
              <a:spcBef>
                <a:spcPts val="1200"/>
              </a:spcBef>
            </a:pPr>
            <a:r>
              <a:t>Predictive power is lower in comparison to many other modern techniques.</a:t>
            </a:r>
          </a:p>
          <a:p>
            <a:pPr>
              <a:spcBef>
                <a:spcPts val="1200"/>
              </a:spcBef>
            </a:pPr>
            <a:r>
              <a:t>They suffer from high variance</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pic>
        <p:nvPicPr>
          <p:cNvPr id="212" name="pasted-image.png"/>
          <p:cNvPicPr>
            <a:picLocks noChangeAspect="1"/>
          </p:cNvPicPr>
          <p:nvPr/>
        </p:nvPicPr>
        <p:blipFill>
          <a:blip r:embed="rId2">
            <a:extLst/>
          </a:blip>
          <a:stretch>
            <a:fillRect/>
          </a:stretch>
        </p:blipFill>
        <p:spPr>
          <a:xfrm>
            <a:off x="2404683" y="1103540"/>
            <a:ext cx="4553709" cy="4154260"/>
          </a:xfrm>
          <a:prstGeom prst="rect">
            <a:avLst/>
          </a:prstGeom>
          <a:ln w="25400"/>
        </p:spPr>
      </p:pic>
      <p:sp>
        <p:nvSpPr>
          <p:cNvPr id="213" name="Shape 213"/>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7</a:t>
            </a:fld>
            <a:endParaRPr/>
          </a:p>
        </p:txBody>
      </p:sp>
      <p:sp>
        <p:nvSpPr>
          <p:cNvPr id="214" name="Shape 214"/>
          <p:cNvSpPr/>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lnSpcReduction="10000"/>
          </a:bodyPr>
          <a:lstStyle/>
          <a:p>
            <a:pPr algn="l" defTabSz="457200">
              <a:defRPr>
                <a:uFillTx/>
                <a:latin typeface="Trebuchet MS"/>
                <a:ea typeface="Trebuchet MS"/>
                <a:cs typeface="Trebuchet MS"/>
                <a:sym typeface="Trebuchet MS"/>
              </a:defRPr>
            </a:pPr>
            <a:fld id="{86CB4B4D-7CA3-9044-876B-883B54F8677D}" type="slidenum">
              <a:t>7</a:t>
            </a:fld>
            <a:r>
              <a:t>￼</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asted-image.png"/>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217" name="Shape 217"/>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sp>
        <p:nvSpPr>
          <p:cNvPr id="218" name="Shape 218"/>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8</a:t>
            </a:fld>
            <a:endParaRP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468153" y="505195"/>
            <a:ext cx="7874121" cy="1016266"/>
          </a:xfrm>
          <a:prstGeom prst="rect">
            <a:avLst/>
          </a:prstGeom>
        </p:spPr>
        <p:txBody>
          <a:bodyPr lIns="50800" tIns="50800" rIns="50800" bIns="50800"/>
          <a:lstStyle>
            <a:lvl1pPr defTabSz="584200">
              <a:lnSpc>
                <a:spcPts val="2300"/>
              </a:lnSpc>
              <a:defRPr sz="2300" cap="none">
                <a:uFill>
                  <a:solidFill>
                    <a:srgbClr val="000000"/>
                  </a:solidFill>
                </a:uFill>
              </a:defRPr>
            </a:lvl1pPr>
          </a:lstStyle>
          <a:p>
            <a:r>
              <a:t>BIAS - VARIANCE TRADEOFF</a:t>
            </a:r>
          </a:p>
        </p:txBody>
      </p:sp>
      <p:pic>
        <p:nvPicPr>
          <p:cNvPr id="221" name="pasted-image.png"/>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222" name="Shape 222"/>
          <p:cNvSpPr>
            <a:spLocks noGrp="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lnSpcReduction="10000"/>
          </a:bodyPr>
          <a:lstStyle>
            <a:lvl1pPr algn="l" defTabSz="457200">
              <a:lnSpc>
                <a:spcPct val="100000"/>
              </a:lnSpc>
              <a:defRPr sz="2300">
                <a:latin typeface="Trebuchet MS"/>
                <a:ea typeface="Trebuchet MS"/>
                <a:cs typeface="Trebuchet MS"/>
                <a:sym typeface="Trebuchet MS"/>
              </a:defRPr>
            </a:lvl1pPr>
          </a:lstStyle>
          <a:p>
            <a:fld id="{86CB4B4D-7CA3-9044-876B-883B54F8677D}" type="slidenum">
              <a:t>9</a:t>
            </a:fld>
            <a:endParaRP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TotalTime>
  <Words>1720</Words>
  <Application>Microsoft Macintosh PowerPoint</Application>
  <PresentationFormat>Custom</PresentationFormat>
  <Paragraphs>223</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White</vt:lpstr>
      <vt:lpstr>DATA SCIENCE 11 WEEK PART TIME COURSE  Week 7 - Ensembling with Decision Trees Wednesday 4th May 2016</vt:lpstr>
      <vt:lpstr>AGENDA</vt:lpstr>
      <vt:lpstr>DECISION TREES</vt:lpstr>
      <vt:lpstr>WHAT ARE DECISION TREES?</vt:lpstr>
      <vt:lpstr>DECISION TREES - HOW IT WORKS</vt:lpstr>
      <vt:lpstr>DECISION TREES - SHORTCOMINGS</vt:lpstr>
      <vt:lpstr>BIAS - VARIANCE TRADEOFF</vt:lpstr>
      <vt:lpstr>BIAS - VARIANCE TRADEOFF</vt:lpstr>
      <vt:lpstr>BIAS - VARIANCE TRADEOFF</vt:lpstr>
      <vt:lpstr>DECISION TREES</vt:lpstr>
      <vt:lpstr>DECISION TREES</vt:lpstr>
      <vt:lpstr>DECISION TREES</vt:lpstr>
      <vt:lpstr>DECISION TREES</vt:lpstr>
      <vt:lpstr>BAGGING</vt:lpstr>
      <vt:lpstr>BOOTSTRAP &amp; BAGGING</vt:lpstr>
      <vt:lpstr>BAGGING</vt:lpstr>
      <vt:lpstr>BAGGING</vt:lpstr>
      <vt:lpstr>BAGGING</vt:lpstr>
      <vt:lpstr>DECISION TREES</vt:lpstr>
      <vt:lpstr>ENSEMBLING</vt:lpstr>
      <vt:lpstr>ENSEMBLE MODELS</vt:lpstr>
      <vt:lpstr>ENSEMBLE MODELS - WHEN DO THEY WORK?</vt:lpstr>
      <vt:lpstr>ENSEMBLE MODELS - WHEN DO THEY WORK?</vt:lpstr>
      <vt:lpstr>RANDOM FORESTS</vt:lpstr>
      <vt:lpstr>RANDOM FORESTS</vt:lpstr>
      <vt:lpstr>RANDOM FORESTS</vt:lpstr>
      <vt:lpstr>RANDOM FORESTS</vt:lpstr>
      <vt:lpstr>RANDOM FORESTS</vt:lpstr>
      <vt:lpstr>VARIABLE IMPORTANCE</vt:lpstr>
      <vt:lpstr>OUT-OF-BAG ERROR</vt:lpstr>
      <vt:lpstr>DECISION TREES</vt:lpstr>
      <vt:lpstr>BOOSTING</vt:lpstr>
      <vt:lpstr>BOOSTING</vt:lpstr>
      <vt:lpstr>ADABOOST - ADAPTIVE BOOSTING</vt:lpstr>
      <vt:lpstr>GRADIENT BOOSTING</vt:lpstr>
      <vt:lpstr>eXtreme Gradient Boosting</vt:lpstr>
      <vt:lpstr>LAB</vt:lpstr>
      <vt:lpstr>SYNCHING A FORK</vt:lpstr>
      <vt:lpstr>OTHER USES</vt:lpstr>
      <vt:lpstr>RANDOM FOREST FOR CLUSTERING</vt:lpstr>
      <vt:lpstr>ISOLATION FOREST FOR OUTLIER DETECTION</vt:lpstr>
      <vt:lpstr>RULEFIT = RANDOM FOREST + ELASTIC NET</vt:lpstr>
      <vt:lpstr>PowerPoint Presentation</vt:lpstr>
      <vt:lpstr>DISCUSSION TIME  Hackday Rest of the course Tasklist</vt:lpstr>
      <vt:lpstr>HACKDAY  Saturday 7th May 10:00 - 3:00 Review topics completed done so far AWS Projects</vt:lpstr>
      <vt:lpstr>COURSE REMAINDER  Practical Skills (Cloud) Advanced Topics (Time Series, Graph Analysis, Neural Networks, Natural Language Processing) Course Review Project Presentations (Final 2 sessions) Lots of guest presenters</vt:lpstr>
      <vt:lpstr>Task List  Email me anything you’d like to review (previously been covered) by Thursday for Saturday Email me anything you’d like to cover (not covered) by Thursday for Saturday Work on your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Ensembling with Decision Trees Wednesday 4th May 2016</dc:title>
  <cp:lastModifiedBy>Greg Baker</cp:lastModifiedBy>
  <cp:revision>3</cp:revision>
  <dcterms:modified xsi:type="dcterms:W3CDTF">2016-07-06T05:53:15Z</dcterms:modified>
</cp:coreProperties>
</file>